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Lst>
  <p:notesMasterIdLst>
    <p:notesMasterId r:id="rId129"/>
  </p:notesMasterIdLst>
  <p:sldIdLst>
    <p:sldId id="257" r:id="rId3"/>
    <p:sldId id="394" r:id="rId4"/>
    <p:sldId id="263" r:id="rId5"/>
    <p:sldId id="264" r:id="rId6"/>
    <p:sldId id="265" r:id="rId7"/>
    <p:sldId id="266" r:id="rId8"/>
    <p:sldId id="267" r:id="rId9"/>
    <p:sldId id="268" r:id="rId10"/>
    <p:sldId id="269" r:id="rId11"/>
    <p:sldId id="270" r:id="rId12"/>
    <p:sldId id="271" r:id="rId13"/>
    <p:sldId id="272" r:id="rId14"/>
    <p:sldId id="395"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396" r:id="rId28"/>
    <p:sldId id="397"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98" r:id="rId46"/>
    <p:sldId id="304" r:id="rId47"/>
    <p:sldId id="305"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8" r:id="rId86"/>
    <p:sldId id="349" r:id="rId87"/>
    <p:sldId id="350" r:id="rId88"/>
    <p:sldId id="351" r:id="rId89"/>
    <p:sldId id="352" r:id="rId90"/>
    <p:sldId id="353" r:id="rId91"/>
    <p:sldId id="399" r:id="rId92"/>
    <p:sldId id="355" r:id="rId93"/>
    <p:sldId id="356" r:id="rId94"/>
    <p:sldId id="357" r:id="rId95"/>
    <p:sldId id="358" r:id="rId96"/>
    <p:sldId id="359" r:id="rId97"/>
    <p:sldId id="360" r:id="rId98"/>
    <p:sldId id="400"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401" r:id="rId128"/>
  </p:sldIdLst>
  <p:sldSz cx="12192000" cy="6858000"/>
  <p:notesSz cx="6858000" cy="9144000"/>
  <p:custDataLst>
    <p:tags r:id="rId1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4"/>
    <p:restoredTop sz="94682"/>
  </p:normalViewPr>
  <p:slideViewPr>
    <p:cSldViewPr snapToGrid="0">
      <p:cViewPr varScale="1">
        <p:scale>
          <a:sx n="122" d="100"/>
          <a:sy n="122" d="100"/>
        </p:scale>
        <p:origin x="224" y="1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ags" Target="tags/tag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CAF4DD-FBA4-654E-9736-EA3E04DA5EC1}" type="datetimeFigureOut">
              <a:rPr lang="en-US" smtClean="0"/>
              <a:t>6/24/24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C6E5E-A7A4-B049-BDBD-C64CFF93E287}" type="slidenum">
              <a:rPr lang="en-US" smtClean="0"/>
              <a:t>‹#›</a:t>
            </a:fld>
            <a:endParaRPr lang="en-US"/>
          </a:p>
        </p:txBody>
      </p:sp>
    </p:spTree>
    <p:extLst>
      <p:ext uri="{BB962C8B-B14F-4D97-AF65-F5344CB8AC3E}">
        <p14:creationId xmlns:p14="http://schemas.microsoft.com/office/powerpoint/2010/main" val="148495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en.wikipedia.org/wiki/Gabriel_Garc%C3%ADa_M%C3%A1rquez"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en.wikipedia.org/wiki/One_Hundred_Years_of_Solitude"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statisticsbyjim.com/glossary/mean/"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4" name="Google Shape;1444;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need a figure here</a:t>
            </a:r>
            <a:endParaRPr/>
          </a:p>
        </p:txBody>
      </p:sp>
      <p:sp>
        <p:nvSpPr>
          <p:cNvPr id="1445" name="Google Shape;1445;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106</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5" name="Google Shape;1455;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3" name="Google Shape;1463;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2" name="Google Shape;1472;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9" name="Google Shape;1479;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8" name="Google Shape;1488;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Karla"/>
              <a:buNone/>
            </a:pPr>
            <a:r>
              <a:rPr lang="en-US">
                <a:latin typeface="Karla"/>
                <a:ea typeface="Karla"/>
                <a:cs typeface="Karla"/>
                <a:sym typeface="Karla"/>
              </a:rPr>
              <a:t>[ADD interpretation and ONE HOT ENCODING] </a:t>
            </a:r>
            <a:endParaRPr/>
          </a:p>
          <a:p>
            <a:pPr marL="0" lvl="0" indent="0" algn="l" rtl="0">
              <a:spcBef>
                <a:spcPts val="0"/>
              </a:spcBef>
              <a:spcAft>
                <a:spcPts val="0"/>
              </a:spcAft>
              <a:buNone/>
            </a:pPr>
            <a:endParaRPr/>
          </a:p>
        </p:txBody>
      </p:sp>
      <p:sp>
        <p:nvSpPr>
          <p:cNvPr id="1489" name="Google Shape;1489;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111</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7" name="Google Shape;1497;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p1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4" name="Google Shape;1504;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4" name="Google Shape;1514;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2" name="Google Shape;1522;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a:solidFill>
                  <a:schemeClr val="dk1"/>
                </a:solidFill>
                <a:latin typeface="Calibri"/>
                <a:ea typeface="Calibri"/>
                <a:cs typeface="Calibri"/>
                <a:sym typeface="Calibri"/>
              </a:rPr>
              <a:t>Understandability</a:t>
            </a:r>
            <a:endParaRPr/>
          </a:p>
          <a:p>
            <a:pPr marL="0" lvl="0" indent="0" algn="l" rtl="0">
              <a:spcBef>
                <a:spcPts val="0"/>
              </a:spcBef>
              <a:spcAft>
                <a:spcPts val="0"/>
              </a:spcAft>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If you are dealing with many predictor variables, then the chances are high that there are </a:t>
            </a:r>
            <a:r>
              <a:rPr lang="en-US" sz="1200" b="1" i="0">
                <a:solidFill>
                  <a:schemeClr val="dk1"/>
                </a:solidFill>
                <a:latin typeface="Calibri"/>
                <a:ea typeface="Calibri"/>
                <a:cs typeface="Calibri"/>
                <a:sym typeface="Calibri"/>
              </a:rPr>
              <a:t>hidden relationships </a:t>
            </a:r>
            <a:r>
              <a:rPr lang="en-US" sz="1200" b="0" i="0">
                <a:solidFill>
                  <a:schemeClr val="dk1"/>
                </a:solidFill>
                <a:latin typeface="Calibri"/>
                <a:ea typeface="Calibri"/>
                <a:cs typeface="Calibri"/>
                <a:sym typeface="Calibri"/>
              </a:rPr>
              <a:t>between some of them</a:t>
            </a:r>
            <a:endParaRPr/>
          </a:p>
          <a:p>
            <a:pPr marL="0" lvl="0" indent="0" algn="l" rtl="0">
              <a:spcBef>
                <a:spcPts val="0"/>
              </a:spcBef>
              <a:spcAft>
                <a:spcPts val="0"/>
              </a:spcAft>
              <a:buNone/>
            </a:pPr>
            <a:endParaRPr sz="1200" b="1" i="0">
              <a:solidFill>
                <a:schemeClr val="dk1"/>
              </a:solidFill>
              <a:latin typeface="Calibri"/>
              <a:ea typeface="Calibri"/>
              <a:cs typeface="Calibri"/>
              <a:sym typeface="Calibri"/>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even when you have a large number of relevant predictor variables, it is a good idea to work with fewer predictors (shortlisted through feature selection or developed through feature extraction). This is essentially similar to the Pareto principle, which states that for many events, roughly 80% of the effects come from 20% of the causes.</a:t>
            </a:r>
            <a:endParaRPr/>
          </a:p>
          <a:p>
            <a:pPr marL="0" lvl="0" indent="0" algn="l" rtl="0">
              <a:spcBef>
                <a:spcPts val="0"/>
              </a:spcBef>
              <a:spcAft>
                <a:spcPts val="0"/>
              </a:spcAft>
              <a:buNone/>
            </a:pPr>
            <a:br>
              <a:rPr lang="en-US"/>
            </a:br>
            <a:r>
              <a:rPr lang="en-US" sz="1200" b="0" i="0">
                <a:solidFill>
                  <a:schemeClr val="dk1"/>
                </a:solidFill>
                <a:latin typeface="Calibri"/>
                <a:ea typeface="Calibri"/>
                <a:cs typeface="Calibri"/>
                <a:sym typeface="Calibri"/>
              </a:rPr>
              <a:t>Focusing on those 20% most significant predictor variables will be of great help in building data models with considerable success rate in a reasonable time, without needing non-practical amount of data or other resources.</a:t>
            </a:r>
            <a:endParaRPr/>
          </a:p>
          <a:p>
            <a:pPr marL="0" lvl="0" indent="0" algn="l" rtl="0">
              <a:spcBef>
                <a:spcPts val="0"/>
              </a:spcBef>
              <a:spcAft>
                <a:spcPts val="0"/>
              </a:spcAft>
              <a:buNone/>
            </a:pPr>
            <a:endParaRPr sz="1200" b="0" i="0">
              <a:solidFill>
                <a:schemeClr val="dk1"/>
              </a:solidFill>
              <a:latin typeface="Calibri"/>
              <a:ea typeface="Calibri"/>
              <a:cs typeface="Calibri"/>
              <a:sym typeface="Calibri"/>
            </a:endParaRPr>
          </a:p>
          <a:p>
            <a:pPr marL="0" lvl="0" indent="0" algn="l" rtl="0">
              <a:spcBef>
                <a:spcPts val="0"/>
              </a:spcBef>
              <a:spcAft>
                <a:spcPts val="0"/>
              </a:spcAft>
              <a:buNone/>
            </a:pPr>
            <a:r>
              <a:rPr lang="en-US" sz="1200" b="1" i="0">
                <a:solidFill>
                  <a:schemeClr val="dk1"/>
                </a:solidFill>
                <a:latin typeface="Calibri"/>
                <a:ea typeface="Calibri"/>
                <a:cs typeface="Calibri"/>
                <a:sym typeface="Calibri"/>
              </a:rPr>
              <a:t>overfitting</a:t>
            </a:r>
            <a:r>
              <a:rPr lang="en-US" sz="1200" b="0" i="0">
                <a:solidFill>
                  <a:schemeClr val="dk1"/>
                </a:solidFill>
                <a:latin typeface="Calibri"/>
                <a:ea typeface="Calibri"/>
                <a:cs typeface="Calibri"/>
                <a:sym typeface="Calibri"/>
              </a:rPr>
              <a:t> a regression model occurs when you attempt to estimate too many parameters from a sample that is too small. </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a good rule of thumb is to have 10-15 observations per term in multiple linear regression.</a:t>
            </a:r>
            <a:endParaRPr/>
          </a:p>
        </p:txBody>
      </p:sp>
      <p:sp>
        <p:nvSpPr>
          <p:cNvPr id="1523" name="Google Shape;1523;p1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0" name="Google Shape;1530;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9" name="Google Shape;1539;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7" name="Google Shape;1547;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4" name="Google Shape;1554;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1" name="Google Shape;1561;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8" name="Google Shape;1568;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5" name="Google Shape;1575;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2" name="Google Shape;1582;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9" name="Google Shape;1589;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7" name="Google Shape;1597;p1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8" name="Google Shape;1598;p1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Shall I add a contour plot? </a:t>
            </a:r>
            <a:endParaRPr/>
          </a:p>
          <a:p>
            <a:pPr marL="0" lvl="0" indent="0" algn="l" rtl="0">
              <a:spcBef>
                <a:spcPts val="0"/>
              </a:spcBef>
              <a:spcAft>
                <a:spcPts val="0"/>
              </a:spcAft>
              <a:buNone/>
            </a:pPr>
            <a:endParaRPr/>
          </a:p>
        </p:txBody>
      </p:sp>
      <p:sp>
        <p:nvSpPr>
          <p:cNvPr id="490" name="Google Shape;49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Fix this </a:t>
            </a:r>
            <a:endParaRPr/>
          </a:p>
          <a:p>
            <a:pPr marL="0" lvl="0" indent="0" algn="l" rtl="0">
              <a:spcBef>
                <a:spcPts val="0"/>
              </a:spcBef>
              <a:spcAft>
                <a:spcPts val="0"/>
              </a:spcAft>
              <a:buNone/>
            </a:pPr>
            <a:endParaRPr/>
          </a:p>
        </p:txBody>
      </p:sp>
      <p:sp>
        <p:nvSpPr>
          <p:cNvPr id="549" name="Google Shape;54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a:t>
            </a:r>
            <a:endParaRPr/>
          </a:p>
        </p:txBody>
      </p:sp>
      <p:sp>
        <p:nvSpPr>
          <p:cNvPr id="582" name="Google Shape;582;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Consider the contribution from single data point</a:t>
            </a:r>
            <a:endParaRPr/>
          </a:p>
        </p:txBody>
      </p:sp>
      <p:sp>
        <p:nvSpPr>
          <p:cNvPr id="640" name="Google Shape;640;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4" name="Google Shape;69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7" name="Google Shape;737;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Axes labels! (DLS)</a:t>
            </a:r>
            <a:endParaRPr/>
          </a:p>
        </p:txBody>
      </p:sp>
      <p:sp>
        <p:nvSpPr>
          <p:cNvPr id="793" name="Google Shape;79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2" name="Google Shape;802;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e.g. measuring the time you study/run every morning. Weight of a baby, temperature when you cook. Epsilon may be small, but it’s always there</a:t>
            </a:r>
            <a:endParaRPr/>
          </a:p>
        </p:txBody>
      </p:sp>
      <p:sp>
        <p:nvSpPr>
          <p:cNvPr id="803" name="Google Shape;803;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9" name="Google Shape;819;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2" name="Google Shape;86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8" name="Google Shape;87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200"/>
          </a:p>
          <a:p>
            <a:pPr marL="0" lvl="0" indent="0" algn="l" rtl="0">
              <a:spcBef>
                <a:spcPts val="0"/>
              </a:spcBef>
              <a:spcAft>
                <a:spcPts val="0"/>
              </a:spcAft>
              <a:buNone/>
            </a:pPr>
            <a:r>
              <a:rPr lang="en-US" sz="1200"/>
              <a:t> </a:t>
            </a:r>
            <a:r>
              <a:rPr lang="en-US" sz="1200" u="sng">
                <a:solidFill>
                  <a:schemeClr val="hlink"/>
                </a:solidFill>
                <a:hlinkClick r:id="rId3"/>
              </a:rPr>
              <a:t>Gabriel García Márquez</a:t>
            </a:r>
            <a:r>
              <a:rPr lang="en-US" sz="1200"/>
              <a:t>, whose novel </a:t>
            </a:r>
            <a:r>
              <a:rPr lang="en-US" sz="1200" i="1" u="sng">
                <a:solidFill>
                  <a:schemeClr val="hlink"/>
                </a:solidFill>
                <a:hlinkClick r:id="rId4"/>
              </a:rPr>
              <a:t>One Hundred Years of Solitude</a:t>
            </a:r>
            <a:r>
              <a:rPr lang="en-US" sz="1200"/>
              <a:t> … magic realism.</a:t>
            </a:r>
            <a:endParaRPr/>
          </a:p>
          <a:p>
            <a:pPr marL="0" lvl="0" indent="0" algn="l" rtl="0">
              <a:spcBef>
                <a:spcPts val="0"/>
              </a:spcBef>
              <a:spcAft>
                <a:spcPts val="0"/>
              </a:spcAft>
              <a:buNone/>
            </a:pPr>
            <a:endParaRPr/>
          </a:p>
        </p:txBody>
      </p:sp>
      <p:sp>
        <p:nvSpPr>
          <p:cNvPr id="887" name="Google Shape;887;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3" name="Google Shape;90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 name="Google Shape;91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2" name="Google Shape;922;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3" name="Google Shape;923;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 name="Google Shape;932;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3" name="Google Shape;933;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2" name="Google Shape;94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2" name="Google Shape;95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3" name="Google Shape;95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3" name="Google Shape;963;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 name="Google Shape;964;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8" name="Google Shape;98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Axes labels! (DLS)</a:t>
            </a:r>
            <a:endParaRPr/>
          </a:p>
          <a:p>
            <a:pPr marL="0" lvl="0" indent="0" algn="l" rtl="0">
              <a:spcBef>
                <a:spcPts val="0"/>
              </a:spcBef>
              <a:spcAft>
                <a:spcPts val="0"/>
              </a:spcAft>
              <a:buNone/>
            </a:pPr>
            <a:endParaRPr/>
          </a:p>
          <a:p>
            <a:pPr marL="0" lvl="0" indent="0" algn="l" rtl="0">
              <a:spcBef>
                <a:spcPts val="0"/>
              </a:spcBef>
              <a:spcAft>
                <a:spcPts val="0"/>
              </a:spcAft>
              <a:buNone/>
            </a:pPr>
            <a:r>
              <a:rPr lang="en-US"/>
              <a:t>Advantage: Interpretability for regression.</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sign of each coefficient indicates the direction of the relationship between a predictor variable and the response variable.</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A positive sign indicates that as the predictor variable increases, the response variable also increases.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 A negative sign indicates that as the predictor variable increases, the response variable decreases.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The coefficient value represents the </a:t>
            </a:r>
            <a:r>
              <a:rPr lang="en-US" sz="1200" b="0" i="0" u="sng" strike="noStrik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mean</a:t>
            </a:r>
            <a:r>
              <a:rPr lang="en-US" sz="1200" b="0" i="0">
                <a:solidFill>
                  <a:schemeClr val="dk1"/>
                </a:solidFill>
                <a:latin typeface="Calibri"/>
                <a:ea typeface="Calibri"/>
                <a:cs typeface="Calibri"/>
                <a:sym typeface="Calibri"/>
              </a:rPr>
              <a:t> change in the response given a one unit change in the predictor. For example, if a coefficient is +3, the mean response value increases by 3 for every one unit change in the predictor.</a:t>
            </a:r>
            <a:endParaRPr/>
          </a:p>
          <a:p>
            <a:pPr marL="0" lvl="0" indent="0" algn="l" rtl="0">
              <a:spcBef>
                <a:spcPts val="0"/>
              </a:spcBef>
              <a:spcAft>
                <a:spcPts val="0"/>
              </a:spcAft>
              <a:buNone/>
            </a:pPr>
            <a:endParaRPr/>
          </a:p>
        </p:txBody>
      </p:sp>
      <p:sp>
        <p:nvSpPr>
          <p:cNvPr id="989" name="Google Shape;989;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 name="Google Shape;997;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2" name="Google Shape;101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2" name="Google Shape;1042;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6" name="Google Shape;1056;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Supposed we were asked by a client to provide advice on how to improve sales of a particular product. </a:t>
            </a:r>
            <a:endParaRPr/>
          </a:p>
          <a:p>
            <a:pPr marL="0" lvl="0" indent="0" algn="l" rtl="0">
              <a:spcBef>
                <a:spcPts val="0"/>
              </a:spcBef>
              <a:spcAft>
                <a:spcPts val="0"/>
              </a:spcAft>
              <a:buNone/>
            </a:pPr>
            <a:endParaRPr sz="1200"/>
          </a:p>
          <a:p>
            <a:pPr marL="0" lvl="0" indent="0" algn="l" rtl="0">
              <a:spcBef>
                <a:spcPts val="0"/>
              </a:spcBef>
              <a:spcAft>
                <a:spcPts val="0"/>
              </a:spcAft>
              <a:buNone/>
            </a:pPr>
            <a:r>
              <a:rPr lang="en-US" sz="1200"/>
              <a:t>Does that footnote belong on this slide?</a:t>
            </a:r>
            <a:endParaRPr/>
          </a:p>
        </p:txBody>
      </p:sp>
      <p:sp>
        <p:nvSpPr>
          <p:cNvPr id="310" name="Google Shape;310;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3" name="Google Shape;1073;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8" name="Google Shape;1088;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Fix this with true replacement</a:t>
            </a:r>
            <a:endParaRPr/>
          </a:p>
          <a:p>
            <a:pPr marL="0" lvl="0" indent="0" algn="l" rtl="0">
              <a:spcBef>
                <a:spcPts val="0"/>
              </a:spcBef>
              <a:spcAft>
                <a:spcPts val="0"/>
              </a:spcAft>
              <a:buNone/>
            </a:pPr>
            <a:endParaRPr/>
          </a:p>
        </p:txBody>
      </p:sp>
      <p:sp>
        <p:nvSpPr>
          <p:cNvPr id="1089" name="Google Shape;1089;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6" name="Google Shape;1106;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3" name="Google Shape;1123;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2" name="Google Shape;116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2" name="Google Shape;1182;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3" name="Google Shape;1203;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4" name="Google Shape;1204;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2" name="Google Shape;1212;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If data set is small this approximation does not work </a:t>
            </a:r>
            <a:endParaRPr/>
          </a:p>
        </p:txBody>
      </p:sp>
      <p:sp>
        <p:nvSpPr>
          <p:cNvPr id="1213" name="Google Shape;1213;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Give an example </a:t>
            </a:r>
            <a:endParaRPr/>
          </a:p>
          <a:p>
            <a:pPr marL="0" lvl="0" indent="0" algn="l" rtl="0">
              <a:spcBef>
                <a:spcPts val="0"/>
              </a:spcBef>
              <a:spcAft>
                <a:spcPts val="0"/>
              </a:spcAft>
              <a:buNone/>
            </a:pPr>
            <a:endParaRPr/>
          </a:p>
        </p:txBody>
      </p:sp>
      <p:sp>
        <p:nvSpPr>
          <p:cNvPr id="321" name="Google Shape;32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0" name="Google Shape;1240;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8" name="Google Shape;1248;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6" name="Google Shape;1256;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4" name="Google Shape;1264;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5" name="Google Shape;127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5" name="Google Shape;127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03890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7" name="Google Shape;129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7" name="Google Shape;1307;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6" name="Google Shape;1316;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6" name="Google Shape;1326;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2" name="Google Shape;1342;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7" name="Google Shape;1357;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4" name="Google Shape;1364;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2" name="Google Shape;1372;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p1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0" name="Google Shape;1380;p1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101</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6" name="Google Shape;1396;p1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7" name="Google Shape;1397;p1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102</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6" name="Google Shape;1406;p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We need a figure here</a:t>
            </a:r>
            <a:endParaRPr/>
          </a:p>
        </p:txBody>
      </p:sp>
      <p:sp>
        <p:nvSpPr>
          <p:cNvPr id="1407" name="Google Shape;1407;p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103</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7" name="Google Shape;1417;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6" name="Google Shape;1436;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solidFill>
                  <a:srgbClr val="002060"/>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213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BE87-ECA2-843C-D3FE-B645D1A9A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05DA5-FE05-E26D-FD67-16C092EDA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75957-6F90-25BF-4DA0-9CCE1D5CE2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14785-F000-9621-C2E4-7CB8F23F0F59}"/>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6" name="Footer Placeholder 5">
            <a:extLst>
              <a:ext uri="{FF2B5EF4-FFF2-40B4-BE49-F238E27FC236}">
                <a16:creationId xmlns:a16="http://schemas.microsoft.com/office/drawing/2014/main" id="{792919FE-D943-CCA0-7123-203061CF6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A64F5-DFE0-8780-3DE9-69C4C072848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924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0CCA-BA0C-2C46-5EAA-231F10FA6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F8EE4-73C7-B710-B547-2C576ED8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95680-A856-87C3-3989-53B0F67F45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E4292A-0672-9EB4-25BB-D91AB31EC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326D4-8795-3A5E-EEC3-BF52E33BE2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7065C2-60C9-FFB2-912C-CFB57601BFD6}"/>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8" name="Footer Placeholder 7">
            <a:extLst>
              <a:ext uri="{FF2B5EF4-FFF2-40B4-BE49-F238E27FC236}">
                <a16:creationId xmlns:a16="http://schemas.microsoft.com/office/drawing/2014/main" id="{0FB84027-CC1A-BDB8-569E-BFECA2B910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A4FA43-0876-CB51-CEA6-127A9256FFE2}"/>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247293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405-B69C-BE2C-5967-9C58AEE1D6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5DABE3-EC15-08B4-65E1-B6CB52CCA3FB}"/>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4" name="Footer Placeholder 3">
            <a:extLst>
              <a:ext uri="{FF2B5EF4-FFF2-40B4-BE49-F238E27FC236}">
                <a16:creationId xmlns:a16="http://schemas.microsoft.com/office/drawing/2014/main" id="{DF457BF1-D7D6-2074-92B8-B6D704BAFC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C43B-68CB-1978-4141-B1B4575B323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07950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F53EA-DB7F-9804-B0E8-7F73BD5C2821}"/>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3" name="Footer Placeholder 2">
            <a:extLst>
              <a:ext uri="{FF2B5EF4-FFF2-40B4-BE49-F238E27FC236}">
                <a16:creationId xmlns:a16="http://schemas.microsoft.com/office/drawing/2014/main" id="{C3309689-262A-B4A6-E689-962917D06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A94A6-0EA3-4D8E-E06B-9433391AF514}"/>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844203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65C1-C693-4052-A5DE-8A4BD3FD2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924919-AED9-E3E4-6070-DB7D83E3F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DF807C-D289-96FA-F3AE-439513641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FE942-43C3-1BDA-3A0F-1CE34EF9198C}"/>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6" name="Footer Placeholder 5">
            <a:extLst>
              <a:ext uri="{FF2B5EF4-FFF2-40B4-BE49-F238E27FC236}">
                <a16:creationId xmlns:a16="http://schemas.microsoft.com/office/drawing/2014/main" id="{12230B67-B2BC-4781-C21B-43B8D5B4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054A6-F312-9564-3651-33B7F968075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59100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79E0-A886-37D7-DFD4-730EB0A36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87572-BF8A-B1DF-3996-63EE0251F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4B1D59-2AA3-51D3-ACF0-B7D6790E8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E3094-81D7-BE93-80B3-82CCFE2B8F6A}"/>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6" name="Footer Placeholder 5">
            <a:extLst>
              <a:ext uri="{FF2B5EF4-FFF2-40B4-BE49-F238E27FC236}">
                <a16:creationId xmlns:a16="http://schemas.microsoft.com/office/drawing/2014/main" id="{C301C968-3C6E-B893-59B1-250FDD847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8F84D-F51D-6C9F-FFAF-5B810252CB1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4070304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A1BC-4D1F-EDF0-2284-FF5EF8D0A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D595C8-8836-01EF-5C74-2619F2AF4D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C30E6-2575-D9C4-51C6-3C3D10A0F085}"/>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5" name="Footer Placeholder 4">
            <a:extLst>
              <a:ext uri="{FF2B5EF4-FFF2-40B4-BE49-F238E27FC236}">
                <a16:creationId xmlns:a16="http://schemas.microsoft.com/office/drawing/2014/main" id="{3E790ECD-BBA5-15D5-35FA-04C70E73F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23F45-8C3E-53F4-AB4E-0766E16C2799}"/>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83356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3A726-A730-99A1-207B-070B99770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333F0C-0844-403A-52E8-6F81E33F1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109CC-3C4D-04E0-14B3-B3556EA92F45}"/>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5" name="Footer Placeholder 4">
            <a:extLst>
              <a:ext uri="{FF2B5EF4-FFF2-40B4-BE49-F238E27FC236}">
                <a16:creationId xmlns:a16="http://schemas.microsoft.com/office/drawing/2014/main" id="{B425DEC8-4C39-78A5-8536-637794998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EBEAA-9232-1A84-ABD1-7297AE5241B5}"/>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651295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9788"/>
          </a:xfrm>
        </p:spPr>
        <p:txBody>
          <a:bodyPr>
            <a:normAutofit/>
          </a:bodyPr>
          <a:lstStyle>
            <a:lvl1pPr algn="ctr">
              <a:defRPr sz="4400" b="1">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143000"/>
            <a:ext cx="10972800" cy="5334000"/>
          </a:xfrm>
        </p:spPr>
        <p:txBody>
          <a:bodyPr>
            <a:normAutofit/>
          </a:bodyPr>
          <a:lstStyle>
            <a:lvl1pPr>
              <a:defRPr sz="3200"/>
            </a:lvl1pPr>
            <a:lvl2pPr>
              <a:defRPr sz="2800">
                <a:latin typeface="Tahoma" pitchFamily="34" charset="0"/>
                <a:ea typeface="Tahoma" pitchFamily="34" charset="0"/>
                <a:cs typeface="Tahoma" pitchFamily="34" charset="0"/>
              </a:defRPr>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p:txBody>
      </p:sp>
      <p:cxnSp>
        <p:nvCxnSpPr>
          <p:cNvPr id="12" name="Straight Connector 11"/>
          <p:cNvCxnSpPr/>
          <p:nvPr/>
        </p:nvCxnSpPr>
        <p:spPr>
          <a:xfrm>
            <a:off x="304800" y="992188"/>
            <a:ext cx="11582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a:spLocks noGrp="1"/>
          </p:cNvSpPr>
          <p:nvPr>
            <p:ph type="sldNum" sz="quarter" idx="12"/>
          </p:nvPr>
        </p:nvSpPr>
        <p:spPr>
          <a:xfrm>
            <a:off x="11582400" y="6528816"/>
            <a:ext cx="609600" cy="329184"/>
          </a:xfrm>
          <a:prstGeom prst="rect">
            <a:avLst/>
          </a:prstGeom>
        </p:spPr>
        <p:txBody>
          <a:bodyPr/>
          <a:lstStyle>
            <a:lvl1pPr>
              <a:defRPr sz="1400">
                <a:effectLst>
                  <a:outerShdw blurRad="38100" dist="38100" dir="2700000" algn="tl">
                    <a:srgbClr val="000000">
                      <a:alpha val="43137"/>
                    </a:srgbClr>
                  </a:outerShdw>
                </a:effectLst>
              </a:defRPr>
            </a:lvl1pPr>
          </a:lstStyle>
          <a:p>
            <a:fld id="{6DA1EED0-1DE3-3342-8577-A8B4F99DA8A3}" type="slidenum">
              <a:rPr lang="en-US" smtClean="0"/>
              <a:t>‹#›</a:t>
            </a:fld>
            <a:endParaRPr lang="en-US"/>
          </a:p>
        </p:txBody>
      </p:sp>
    </p:spTree>
    <p:extLst>
      <p:ext uri="{BB962C8B-B14F-4D97-AF65-F5344CB8AC3E}">
        <p14:creationId xmlns:p14="http://schemas.microsoft.com/office/powerpoint/2010/main" val="2288113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2"/>
            <a:ext cx="2844800" cy="365125"/>
          </a:xfrm>
        </p:spPr>
        <p:txBody>
          <a:bodyPr/>
          <a:lstStyle/>
          <a:p>
            <a:fld id="{6DA1EED0-1DE3-3342-8577-A8B4F99DA8A3}" type="slidenum">
              <a:rPr lang="en-US" smtClean="0"/>
              <a:t>‹#›</a:t>
            </a:fld>
            <a:endParaRPr lang="en-US"/>
          </a:p>
        </p:txBody>
      </p:sp>
    </p:spTree>
    <p:extLst>
      <p:ext uri="{BB962C8B-B14F-4D97-AF65-F5344CB8AC3E}">
        <p14:creationId xmlns:p14="http://schemas.microsoft.com/office/powerpoint/2010/main" val="2115721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over Text" type="objOverTx">
  <p:cSld name="Title and Content over Text">
    <p:spTree>
      <p:nvGrpSpPr>
        <p:cNvPr id="1" name="Shape 24"/>
        <p:cNvGrpSpPr/>
        <p:nvPr/>
      </p:nvGrpSpPr>
      <p:grpSpPr>
        <a:xfrm>
          <a:off x="0" y="0"/>
          <a:ext cx="0" cy="0"/>
          <a:chOff x="0" y="0"/>
          <a:chExt cx="0" cy="0"/>
        </a:xfrm>
      </p:grpSpPr>
      <p:sp>
        <p:nvSpPr>
          <p:cNvPr id="25" name="Google Shape;25;p141"/>
          <p:cNvSpPr txBox="1">
            <a:spLocks noGrp="1"/>
          </p:cNvSpPr>
          <p:nvPr>
            <p:ph type="title"/>
          </p:nvPr>
        </p:nvSpPr>
        <p:spPr>
          <a:xfrm>
            <a:off x="406400" y="381000"/>
            <a:ext cx="11203517" cy="609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206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41"/>
          <p:cNvSpPr txBox="1">
            <a:spLocks noGrp="1"/>
          </p:cNvSpPr>
          <p:nvPr>
            <p:ph type="body" idx="1"/>
          </p:nvPr>
        </p:nvSpPr>
        <p:spPr>
          <a:xfrm>
            <a:off x="406400" y="1371600"/>
            <a:ext cx="11277600" cy="2476500"/>
          </a:xfrm>
          <a:prstGeom prst="rect">
            <a:avLst/>
          </a:prstGeom>
          <a:noFill/>
          <a:ln>
            <a:noFill/>
          </a:ln>
        </p:spPr>
        <p:txBody>
          <a:bodyPr spcFirstLastPara="1" wrap="square" lIns="91425" tIns="45700" rIns="91425" bIns="45700" anchor="t" anchorCtr="0">
            <a:normAutofit/>
          </a:bodyPr>
          <a:lstStyle>
            <a:lvl1pPr marL="457200" lvl="0" indent="-325755" algn="l">
              <a:spcBef>
                <a:spcPts val="360"/>
              </a:spcBef>
              <a:spcAft>
                <a:spcPts val="0"/>
              </a:spcAft>
              <a:buSzPts val="1530"/>
              <a:buChar char="•"/>
              <a:defRPr/>
            </a:lvl1pPr>
            <a:lvl2pPr marL="914400" lvl="1" indent="-325755" algn="l">
              <a:spcBef>
                <a:spcPts val="360"/>
              </a:spcBef>
              <a:spcAft>
                <a:spcPts val="0"/>
              </a:spcAft>
              <a:buSzPts val="1530"/>
              <a:buChar char="•"/>
              <a:defRPr/>
            </a:lvl2pPr>
            <a:lvl3pPr marL="1371600" lvl="2" indent="-331469" algn="l">
              <a:spcBef>
                <a:spcPts val="360"/>
              </a:spcBef>
              <a:spcAft>
                <a:spcPts val="0"/>
              </a:spcAft>
              <a:buSzPts val="162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 name="Google Shape;27;p141"/>
          <p:cNvSpPr txBox="1">
            <a:spLocks noGrp="1"/>
          </p:cNvSpPr>
          <p:nvPr>
            <p:ph type="body" idx="2"/>
          </p:nvPr>
        </p:nvSpPr>
        <p:spPr>
          <a:xfrm>
            <a:off x="406400" y="4000500"/>
            <a:ext cx="11277600" cy="2476500"/>
          </a:xfrm>
          <a:prstGeom prst="rect">
            <a:avLst/>
          </a:prstGeom>
          <a:noFill/>
          <a:ln>
            <a:noFill/>
          </a:ln>
        </p:spPr>
        <p:txBody>
          <a:bodyPr spcFirstLastPara="1" wrap="square" lIns="91425" tIns="45700" rIns="91425" bIns="45700" anchor="t" anchorCtr="0">
            <a:normAutofit/>
          </a:bodyPr>
          <a:lstStyle>
            <a:lvl1pPr marL="457200" lvl="0" indent="-325755" algn="l">
              <a:spcBef>
                <a:spcPts val="360"/>
              </a:spcBef>
              <a:spcAft>
                <a:spcPts val="0"/>
              </a:spcAft>
              <a:buSzPts val="1530"/>
              <a:buChar char="•"/>
              <a:defRPr/>
            </a:lvl1pPr>
            <a:lvl2pPr marL="914400" lvl="1" indent="-325755" algn="l">
              <a:spcBef>
                <a:spcPts val="360"/>
              </a:spcBef>
              <a:spcAft>
                <a:spcPts val="0"/>
              </a:spcAft>
              <a:buSzPts val="1530"/>
              <a:buChar char="•"/>
              <a:defRPr/>
            </a:lvl2pPr>
            <a:lvl3pPr marL="1371600" lvl="2" indent="-331469" algn="l">
              <a:spcBef>
                <a:spcPts val="360"/>
              </a:spcBef>
              <a:spcAft>
                <a:spcPts val="0"/>
              </a:spcAft>
              <a:buSzPts val="162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8" name="Google Shape;28;p14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sz="1400">
                <a:solidFill>
                  <a:srgbClr val="000000"/>
                </a:solidFill>
                <a:latin typeface="Calibri"/>
                <a:ea typeface="Calibri"/>
                <a:cs typeface="Calibri"/>
                <a:sym typeface="Calibri"/>
              </a:defRPr>
            </a:lvl1pPr>
            <a:lvl2pPr marL="0" lvl="1" indent="0" algn="l">
              <a:spcBef>
                <a:spcPts val="0"/>
              </a:spcBef>
              <a:buNone/>
              <a:defRPr sz="1400">
                <a:solidFill>
                  <a:srgbClr val="000000"/>
                </a:solidFill>
                <a:latin typeface="Calibri"/>
                <a:ea typeface="Calibri"/>
                <a:cs typeface="Calibri"/>
                <a:sym typeface="Calibri"/>
              </a:defRPr>
            </a:lvl2pPr>
            <a:lvl3pPr marL="0" lvl="2" indent="0" algn="l">
              <a:spcBef>
                <a:spcPts val="0"/>
              </a:spcBef>
              <a:buNone/>
              <a:defRPr sz="1400">
                <a:solidFill>
                  <a:srgbClr val="000000"/>
                </a:solidFill>
                <a:latin typeface="Calibri"/>
                <a:ea typeface="Calibri"/>
                <a:cs typeface="Calibri"/>
                <a:sym typeface="Calibri"/>
              </a:defRPr>
            </a:lvl3pPr>
            <a:lvl4pPr marL="0" lvl="3" indent="0" algn="l">
              <a:spcBef>
                <a:spcPts val="0"/>
              </a:spcBef>
              <a:buNone/>
              <a:defRPr sz="1400">
                <a:solidFill>
                  <a:srgbClr val="000000"/>
                </a:solidFill>
                <a:latin typeface="Calibri"/>
                <a:ea typeface="Calibri"/>
                <a:cs typeface="Calibri"/>
                <a:sym typeface="Calibri"/>
              </a:defRPr>
            </a:lvl4pPr>
            <a:lvl5pPr marL="0" lvl="4" indent="0" algn="l">
              <a:spcBef>
                <a:spcPts val="0"/>
              </a:spcBef>
              <a:buNone/>
              <a:defRPr sz="1400">
                <a:solidFill>
                  <a:srgbClr val="000000"/>
                </a:solidFill>
                <a:latin typeface="Calibri"/>
                <a:ea typeface="Calibri"/>
                <a:cs typeface="Calibri"/>
                <a:sym typeface="Calibri"/>
              </a:defRPr>
            </a:lvl5pPr>
            <a:lvl6pPr marL="0" lvl="5" indent="0" algn="l">
              <a:spcBef>
                <a:spcPts val="0"/>
              </a:spcBef>
              <a:buNone/>
              <a:defRPr sz="1400">
                <a:solidFill>
                  <a:srgbClr val="000000"/>
                </a:solidFill>
                <a:latin typeface="Calibri"/>
                <a:ea typeface="Calibri"/>
                <a:cs typeface="Calibri"/>
                <a:sym typeface="Calibri"/>
              </a:defRPr>
            </a:lvl6pPr>
            <a:lvl7pPr marL="0" lvl="6" indent="0" algn="l">
              <a:spcBef>
                <a:spcPts val="0"/>
              </a:spcBef>
              <a:buNone/>
              <a:defRPr sz="1400">
                <a:solidFill>
                  <a:srgbClr val="000000"/>
                </a:solidFill>
                <a:latin typeface="Calibri"/>
                <a:ea typeface="Calibri"/>
                <a:cs typeface="Calibri"/>
                <a:sym typeface="Calibri"/>
              </a:defRPr>
            </a:lvl7pPr>
            <a:lvl8pPr marL="0" lvl="7" indent="0" algn="l">
              <a:spcBef>
                <a:spcPts val="0"/>
              </a:spcBef>
              <a:buNone/>
              <a:defRPr sz="1400">
                <a:solidFill>
                  <a:srgbClr val="000000"/>
                </a:solidFill>
                <a:latin typeface="Calibri"/>
                <a:ea typeface="Calibri"/>
                <a:cs typeface="Calibri"/>
                <a:sym typeface="Calibri"/>
              </a:defRPr>
            </a:lvl8pPr>
            <a:lvl9pPr marL="0" lvl="8" indent="0" algn="l">
              <a:spcBef>
                <a:spcPts val="0"/>
              </a:spcBef>
              <a:buNone/>
              <a:defRPr sz="1400">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57435883"/>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ly Content ">
  <p:cSld name="Only Content ">
    <p:spTree>
      <p:nvGrpSpPr>
        <p:cNvPr id="1" name="Shape 29"/>
        <p:cNvGrpSpPr/>
        <p:nvPr/>
      </p:nvGrpSpPr>
      <p:grpSpPr>
        <a:xfrm>
          <a:off x="0" y="0"/>
          <a:ext cx="0" cy="0"/>
          <a:chOff x="0" y="0"/>
          <a:chExt cx="0" cy="0"/>
        </a:xfrm>
      </p:grpSpPr>
      <p:sp>
        <p:nvSpPr>
          <p:cNvPr id="30" name="Google Shape;30;p142"/>
          <p:cNvSpPr txBox="1">
            <a:spLocks noGrp="1"/>
          </p:cNvSpPr>
          <p:nvPr>
            <p:ph type="body" idx="1"/>
          </p:nvPr>
        </p:nvSpPr>
        <p:spPr>
          <a:xfrm>
            <a:off x="872951" y="357489"/>
            <a:ext cx="10327008" cy="2111143"/>
          </a:xfrm>
          <a:prstGeom prst="rect">
            <a:avLst/>
          </a:prstGeom>
          <a:noFill/>
          <a:ln>
            <a:noFill/>
          </a:ln>
        </p:spPr>
        <p:txBody>
          <a:bodyPr spcFirstLastPara="1" wrap="square" lIns="91425" tIns="45700" rIns="91425" bIns="45700" anchor="t" anchorCtr="0">
            <a:normAutofit/>
          </a:bodyPr>
          <a:lstStyle>
            <a:lvl1pPr marL="457200" lvl="0" indent="-228600" algn="l">
              <a:spcBef>
                <a:spcPts val="420"/>
              </a:spcBef>
              <a:spcAft>
                <a:spcPts val="0"/>
              </a:spcAft>
              <a:buSzPts val="1785"/>
              <a:buNone/>
              <a:defRPr sz="2100">
                <a:solidFill>
                  <a:srgbClr val="464646"/>
                </a:solidFill>
                <a:latin typeface="Karla"/>
                <a:ea typeface="Karla"/>
                <a:cs typeface="Karla"/>
                <a:sym typeface="Karla"/>
              </a:defRPr>
            </a:lvl1pPr>
            <a:lvl2pPr marL="914400" lvl="1" indent="-325755" algn="l">
              <a:spcBef>
                <a:spcPts val="360"/>
              </a:spcBef>
              <a:spcAft>
                <a:spcPts val="0"/>
              </a:spcAft>
              <a:buSzPts val="1530"/>
              <a:buChar char="•"/>
              <a:defRPr sz="1800">
                <a:solidFill>
                  <a:srgbClr val="464646"/>
                </a:solidFill>
                <a:latin typeface="Karla"/>
                <a:ea typeface="Karla"/>
                <a:cs typeface="Karla"/>
                <a:sym typeface="Karla"/>
              </a:defRPr>
            </a:lvl2pPr>
            <a:lvl3pPr marL="1371600" lvl="2" indent="-314325" algn="l">
              <a:spcBef>
                <a:spcPts val="300"/>
              </a:spcBef>
              <a:spcAft>
                <a:spcPts val="0"/>
              </a:spcAft>
              <a:buSzPts val="1350"/>
              <a:buChar char="•"/>
              <a:defRPr sz="1500">
                <a:solidFill>
                  <a:srgbClr val="464646"/>
                </a:solidFill>
                <a:latin typeface="Karla"/>
                <a:ea typeface="Karla"/>
                <a:cs typeface="Karla"/>
                <a:sym typeface="Karla"/>
              </a:defRPr>
            </a:lvl3pPr>
            <a:lvl4pPr marL="1828800" lvl="3" indent="-314325" algn="l">
              <a:spcBef>
                <a:spcPts val="270"/>
              </a:spcBef>
              <a:spcAft>
                <a:spcPts val="0"/>
              </a:spcAft>
              <a:buSzPts val="1350"/>
              <a:buChar char="•"/>
              <a:defRPr sz="1350">
                <a:solidFill>
                  <a:srgbClr val="464646"/>
                </a:solidFill>
                <a:latin typeface="Karla"/>
                <a:ea typeface="Karla"/>
                <a:cs typeface="Karla"/>
                <a:sym typeface="Karla"/>
              </a:defRPr>
            </a:lvl4pPr>
            <a:lvl5pPr marL="2286000" lvl="4" indent="-314325" algn="l">
              <a:spcBef>
                <a:spcPts val="270"/>
              </a:spcBef>
              <a:spcAft>
                <a:spcPts val="0"/>
              </a:spcAft>
              <a:buSzPts val="1350"/>
              <a:buChar char="•"/>
              <a:defRPr sz="1350">
                <a:solidFill>
                  <a:srgbClr val="464646"/>
                </a:solidFill>
                <a:latin typeface="Karla"/>
                <a:ea typeface="Karla"/>
                <a:cs typeface="Karla"/>
                <a:sym typeface="Karla"/>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1" name="Google Shape;31;p142"/>
          <p:cNvSpPr txBox="1">
            <a:spLocks noGrp="1"/>
          </p:cNvSpPr>
          <p:nvPr>
            <p:ph type="sldNum" idx="12"/>
          </p:nvPr>
        </p:nvSpPr>
        <p:spPr>
          <a:xfrm>
            <a:off x="9144000" y="6400802"/>
            <a:ext cx="28448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400">
                <a:solidFill>
                  <a:schemeClr val="dk1"/>
                </a:solidFill>
                <a:latin typeface="Calibri"/>
                <a:ea typeface="Calibri"/>
                <a:cs typeface="Calibri"/>
                <a:sym typeface="Calibri"/>
              </a:defRPr>
            </a:lvl1pPr>
            <a:lvl2pPr marL="0" lvl="1" indent="0" algn="r">
              <a:spcBef>
                <a:spcPts val="0"/>
              </a:spcBef>
              <a:buNone/>
              <a:defRPr sz="1400">
                <a:solidFill>
                  <a:schemeClr val="dk1"/>
                </a:solidFill>
                <a:latin typeface="Calibri"/>
                <a:ea typeface="Calibri"/>
                <a:cs typeface="Calibri"/>
                <a:sym typeface="Calibri"/>
              </a:defRPr>
            </a:lvl2pPr>
            <a:lvl3pPr marL="0" lvl="2" indent="0" algn="r">
              <a:spcBef>
                <a:spcPts val="0"/>
              </a:spcBef>
              <a:buNone/>
              <a:defRPr sz="1400">
                <a:solidFill>
                  <a:schemeClr val="dk1"/>
                </a:solidFill>
                <a:latin typeface="Calibri"/>
                <a:ea typeface="Calibri"/>
                <a:cs typeface="Calibri"/>
                <a:sym typeface="Calibri"/>
              </a:defRPr>
            </a:lvl3pPr>
            <a:lvl4pPr marL="0" lvl="3" indent="0" algn="r">
              <a:spcBef>
                <a:spcPts val="0"/>
              </a:spcBef>
              <a:buNone/>
              <a:defRPr sz="1400">
                <a:solidFill>
                  <a:schemeClr val="dk1"/>
                </a:solidFill>
                <a:latin typeface="Calibri"/>
                <a:ea typeface="Calibri"/>
                <a:cs typeface="Calibri"/>
                <a:sym typeface="Calibri"/>
              </a:defRPr>
            </a:lvl4pPr>
            <a:lvl5pPr marL="0" lvl="4" indent="0" algn="r">
              <a:spcBef>
                <a:spcPts val="0"/>
              </a:spcBef>
              <a:buNone/>
              <a:defRPr sz="1400">
                <a:solidFill>
                  <a:schemeClr val="dk1"/>
                </a:solidFill>
                <a:latin typeface="Calibri"/>
                <a:ea typeface="Calibri"/>
                <a:cs typeface="Calibri"/>
                <a:sym typeface="Calibri"/>
              </a:defRPr>
            </a:lvl5pPr>
            <a:lvl6pPr marL="0" lvl="5" indent="0" algn="r">
              <a:spcBef>
                <a:spcPts val="0"/>
              </a:spcBef>
              <a:buNone/>
              <a:defRPr sz="1400">
                <a:solidFill>
                  <a:schemeClr val="dk1"/>
                </a:solidFill>
                <a:latin typeface="Calibri"/>
                <a:ea typeface="Calibri"/>
                <a:cs typeface="Calibri"/>
                <a:sym typeface="Calibri"/>
              </a:defRPr>
            </a:lvl6pPr>
            <a:lvl7pPr marL="0" lvl="6" indent="0" algn="r">
              <a:spcBef>
                <a:spcPts val="0"/>
              </a:spcBef>
              <a:buNone/>
              <a:defRPr sz="1400">
                <a:solidFill>
                  <a:schemeClr val="dk1"/>
                </a:solidFill>
                <a:latin typeface="Calibri"/>
                <a:ea typeface="Calibri"/>
                <a:cs typeface="Calibri"/>
                <a:sym typeface="Calibri"/>
              </a:defRPr>
            </a:lvl7pPr>
            <a:lvl8pPr marL="0" lvl="7" indent="0" algn="r">
              <a:spcBef>
                <a:spcPts val="0"/>
              </a:spcBef>
              <a:buNone/>
              <a:defRPr sz="1400">
                <a:solidFill>
                  <a:schemeClr val="dk1"/>
                </a:solidFill>
                <a:latin typeface="Calibri"/>
                <a:ea typeface="Calibri"/>
                <a:cs typeface="Calibri"/>
                <a:sym typeface="Calibri"/>
              </a:defRPr>
            </a:lvl8pPr>
            <a:lvl9pPr marL="0" lvl="8" indent="0" algn="r">
              <a:spcBef>
                <a:spcPts val="0"/>
              </a:spcBef>
              <a:buNone/>
              <a:defRPr sz="1400">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10335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9FC2-1617-601B-C1BF-617CFB1A02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93239-C662-CAD0-6CE9-9AC8D29C1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15167-DA43-2FED-F8A1-B529F36AF74D}"/>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5" name="Footer Placeholder 4">
            <a:extLst>
              <a:ext uri="{FF2B5EF4-FFF2-40B4-BE49-F238E27FC236}">
                <a16:creationId xmlns:a16="http://schemas.microsoft.com/office/drawing/2014/main" id="{20FDAC7A-737B-24E8-C8EC-B1D8ED736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EBE73-A05E-4E9A-EE3D-F7050400E90B}"/>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673926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05BF-5BD1-A418-1494-E53C580AE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CEC1F-A2A9-E916-1849-192A58100E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56707-895F-8A5D-D305-F6FD0013F199}"/>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5" name="Footer Placeholder 4">
            <a:extLst>
              <a:ext uri="{FF2B5EF4-FFF2-40B4-BE49-F238E27FC236}">
                <a16:creationId xmlns:a16="http://schemas.microsoft.com/office/drawing/2014/main" id="{62C0B081-676F-832E-62C3-89ABA2B4B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4A689-1456-231B-D52E-860EA71F24CE}"/>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18991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0136-E040-8290-661E-3683CC98B6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542101-C3FC-BC71-9018-A6AA94F17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AF7B1-3CA5-8AA1-5769-6F4039E5D583}"/>
              </a:ext>
            </a:extLst>
          </p:cNvPr>
          <p:cNvSpPr>
            <a:spLocks noGrp="1"/>
          </p:cNvSpPr>
          <p:nvPr>
            <p:ph type="dt" sz="half" idx="10"/>
          </p:nvPr>
        </p:nvSpPr>
        <p:spPr/>
        <p:txBody>
          <a:bodyPr/>
          <a:lstStyle/>
          <a:p>
            <a:fld id="{E38DE6C2-6349-4555-A9CF-540B69D63D13}" type="datetimeFigureOut">
              <a:rPr lang="en-US" smtClean="0"/>
              <a:t>6/24/24</a:t>
            </a:fld>
            <a:endParaRPr lang="en-US"/>
          </a:p>
        </p:txBody>
      </p:sp>
      <p:sp>
        <p:nvSpPr>
          <p:cNvPr id="5" name="Footer Placeholder 4">
            <a:extLst>
              <a:ext uri="{FF2B5EF4-FFF2-40B4-BE49-F238E27FC236}">
                <a16:creationId xmlns:a16="http://schemas.microsoft.com/office/drawing/2014/main" id="{62456A3F-2F42-9DAD-21ED-A4852C589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D2E46-FBA6-DD2A-2AD1-039CD08FEC08}"/>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6346675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716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1333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7" r:id="rId5"/>
    <p:sldLayoutId id="2147483678" r:id="rId6"/>
  </p:sldLayoutIdLst>
  <p:txStyles>
    <p:titleStyle>
      <a:lvl1pPr algn="l" defTabSz="914400" rtl="0" eaLnBrk="1" latinLnBrk="0" hangingPunct="1">
        <a:spcBef>
          <a:spcPct val="0"/>
        </a:spcBef>
        <a:buNone/>
        <a:defRPr sz="4400" kern="1200" spc="-100" baseline="0">
          <a:solidFill>
            <a:srgbClr val="002060"/>
          </a:solidFill>
          <a:effectLst>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2A144-FAED-55CA-00F7-DBFA44B90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4BF247-B299-AC61-8BBA-3A4A6EBA01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4269-9FE5-B012-828F-75FC0D08F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DE6C2-6349-4555-A9CF-540B69D63D13}" type="datetimeFigureOut">
              <a:rPr lang="en-US" smtClean="0"/>
              <a:t>6/24/24</a:t>
            </a:fld>
            <a:endParaRPr lang="en-US"/>
          </a:p>
        </p:txBody>
      </p:sp>
      <p:sp>
        <p:nvSpPr>
          <p:cNvPr id="5" name="Footer Placeholder 4">
            <a:extLst>
              <a:ext uri="{FF2B5EF4-FFF2-40B4-BE49-F238E27FC236}">
                <a16:creationId xmlns:a16="http://schemas.microsoft.com/office/drawing/2014/main" id="{99E383DF-5BF1-7E5D-0230-4B1BF3E54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3201BD-A1D3-01CC-AEE2-5294BD3D9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20E43-EB58-4C89-BE19-B99686B77DF1}" type="slidenum">
              <a:rPr lang="en-US" smtClean="0"/>
              <a:t>‹#›</a:t>
            </a:fld>
            <a:endParaRPr lang="en-US"/>
          </a:p>
        </p:txBody>
      </p:sp>
    </p:spTree>
    <p:extLst>
      <p:ext uri="{BB962C8B-B14F-4D97-AF65-F5344CB8AC3E}">
        <p14:creationId xmlns:p14="http://schemas.microsoft.com/office/powerpoint/2010/main" val="16878346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ichang@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png"/></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4.png"/><Relationship Id="rId5" Type="http://schemas.openxmlformats.org/officeDocument/2006/relationships/tags" Target="../tags/tag34.xml"/><Relationship Id="rId10" Type="http://schemas.openxmlformats.org/officeDocument/2006/relationships/image" Target="../media/image7.png"/><Relationship Id="rId4" Type="http://schemas.openxmlformats.org/officeDocument/2006/relationships/tags" Target="../tags/tag33.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png"/><Relationship Id="rId5" Type="http://schemas.openxmlformats.org/officeDocument/2006/relationships/tags" Target="../tags/tag13.xml"/><Relationship Id="rId10" Type="http://schemas.openxmlformats.org/officeDocument/2006/relationships/image" Target="../media/image7.png"/><Relationship Id="rId4" Type="http://schemas.openxmlformats.org/officeDocument/2006/relationships/tags" Target="../tags/tag12.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4.png"/><Relationship Id="rId5" Type="http://schemas.openxmlformats.org/officeDocument/2006/relationships/tags" Target="../tags/tag6.xml"/><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4.png"/><Relationship Id="rId5" Type="http://schemas.openxmlformats.org/officeDocument/2006/relationships/tags" Target="../tags/tag20.xml"/><Relationship Id="rId10" Type="http://schemas.openxmlformats.org/officeDocument/2006/relationships/image" Target="../media/image7.png"/><Relationship Id="rId4" Type="http://schemas.openxmlformats.org/officeDocument/2006/relationships/tags" Target="../tags/tag19.xml"/><Relationship Id="rId9"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4.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79.png"/><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1.png"/><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1.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1.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5.png"/></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4.png"/><Relationship Id="rId5" Type="http://schemas.openxmlformats.org/officeDocument/2006/relationships/tags" Target="../tags/tag27.xml"/><Relationship Id="rId10" Type="http://schemas.openxmlformats.org/officeDocument/2006/relationships/image" Target="../media/image7.png"/><Relationship Id="rId4" Type="http://schemas.openxmlformats.org/officeDocument/2006/relationships/tags" Target="../tags/tag26.xml"/><Relationship Id="rId9"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
          <p:cNvSpPr txBox="1">
            <a:spLocks noGrp="1"/>
          </p:cNvSpPr>
          <p:nvPr>
            <p:ph type="ctrTitle"/>
          </p:nvPr>
        </p:nvSpPr>
        <p:spPr>
          <a:xfrm>
            <a:off x="1600200" y="1"/>
            <a:ext cx="8991600" cy="1927225"/>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2060"/>
              </a:buClr>
              <a:buSzPts val="4800"/>
              <a:buFont typeface="Calibri"/>
              <a:buNone/>
            </a:pPr>
            <a:r>
              <a:rPr lang="en-US" sz="4800"/>
              <a:t>CS97: INTRODUCTION TO DATA SCIENCE</a:t>
            </a:r>
            <a:endParaRPr/>
          </a:p>
        </p:txBody>
      </p:sp>
      <p:sp>
        <p:nvSpPr>
          <p:cNvPr id="201" name="Google Shape;201;p1"/>
          <p:cNvSpPr txBox="1">
            <a:spLocks noGrp="1"/>
          </p:cNvSpPr>
          <p:nvPr>
            <p:ph type="subTitle" idx="1"/>
          </p:nvPr>
        </p:nvSpPr>
        <p:spPr>
          <a:xfrm>
            <a:off x="2819400" y="3581400"/>
            <a:ext cx="6400800" cy="2895600"/>
          </a:xfrm>
          <a:prstGeom prst="rect">
            <a:avLst/>
          </a:prstGeom>
          <a:noFill/>
          <a:ln>
            <a:noFill/>
          </a:ln>
        </p:spPr>
        <p:txBody>
          <a:bodyPr spcFirstLastPara="1" wrap="square" lIns="91425" tIns="45700" rIns="91425" bIns="45700" anchor="t" anchorCtr="0">
            <a:normAutofit/>
          </a:bodyPr>
          <a:lstStyle/>
          <a:p>
            <a:pPr algn="ctr"/>
            <a:endParaRPr lang="en-US" sz="3000" b="1" dirty="0"/>
          </a:p>
          <a:p>
            <a:pPr algn="ctr"/>
            <a:r>
              <a:rPr lang="en-US" sz="3000" b="1" dirty="0"/>
              <a:t>Instructor: </a:t>
            </a:r>
            <a:r>
              <a:rPr lang="en-US" sz="3000" b="1" dirty="0" err="1"/>
              <a:t>Shichang</a:t>
            </a:r>
            <a:r>
              <a:rPr lang="en-US" sz="3000" b="1" dirty="0"/>
              <a:t> Zhang</a:t>
            </a:r>
            <a:endParaRPr lang="en-US" sz="3000" b="1" dirty="0">
              <a:cs typeface="Calibri"/>
            </a:endParaRPr>
          </a:p>
          <a:p>
            <a:pPr algn="ctr"/>
            <a:r>
              <a:rPr lang="en-US" sz="2400" dirty="0">
                <a:hlinkClick r:id="rId3"/>
              </a:rPr>
              <a:t>shichang@ucla.edu</a:t>
            </a:r>
            <a:r>
              <a:rPr lang="en-US" sz="2400" dirty="0"/>
              <a:t> </a:t>
            </a:r>
            <a:endParaRPr lang="en-US" sz="3200" dirty="0"/>
          </a:p>
          <a:p>
            <a:pPr algn="ctr"/>
            <a:endParaRPr lang="en-US" sz="3200" dirty="0"/>
          </a:p>
        </p:txBody>
      </p:sp>
      <p:sp>
        <p:nvSpPr>
          <p:cNvPr id="202" name="Google Shape;202;p1"/>
          <p:cNvSpPr txBox="1"/>
          <p:nvPr/>
        </p:nvSpPr>
        <p:spPr>
          <a:xfrm>
            <a:off x="1524000" y="2286000"/>
            <a:ext cx="9144000" cy="838200"/>
          </a:xfrm>
          <a:prstGeom prst="rect">
            <a:avLst/>
          </a:prstGeom>
          <a:noFill/>
          <a:ln>
            <a:noFill/>
          </a:ln>
        </p:spPr>
        <p:txBody>
          <a:bodyPr spcFirstLastPara="1" wrap="square" lIns="92075" tIns="46025" rIns="92075" bIns="46025" anchor="ctr" anchorCtr="0">
            <a:noAutofit/>
          </a:bodyPr>
          <a:lstStyle/>
          <a:p>
            <a:pPr marL="0" marR="0" lvl="0" indent="0" algn="ctr" rtl="0">
              <a:spcBef>
                <a:spcPts val="0"/>
              </a:spcBef>
              <a:spcAft>
                <a:spcPts val="0"/>
              </a:spcAft>
              <a:buNone/>
            </a:pPr>
            <a:r>
              <a:rPr lang="en-US" sz="4000" b="1" i="0" u="none" strike="noStrike" cap="none">
                <a:solidFill>
                  <a:srgbClr val="646B86"/>
                </a:solidFill>
                <a:latin typeface="Calibri"/>
                <a:ea typeface="Calibri"/>
                <a:cs typeface="Calibri"/>
                <a:sym typeface="Calibri"/>
              </a:rPr>
              <a:t>3: Linear Regression for Prediction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Response</a:t>
            </a:r>
            <a:r>
              <a:rPr lang="en-US">
                <a:solidFill>
                  <a:srgbClr val="C00000"/>
                </a:solidFill>
                <a:latin typeface="Karla"/>
                <a:ea typeface="Karla"/>
                <a:cs typeface="Karla"/>
                <a:sym typeface="Karla"/>
              </a:rPr>
              <a:t> </a:t>
            </a:r>
            <a:r>
              <a:rPr lang="en-US"/>
              <a:t>vs. Predictor Variables</a:t>
            </a:r>
            <a:endParaRPr/>
          </a:p>
        </p:txBody>
      </p:sp>
      <p:graphicFrame>
        <p:nvGraphicFramePr>
          <p:cNvPr id="332" name="Google Shape;332;p15"/>
          <p:cNvGraphicFramePr/>
          <p:nvPr/>
        </p:nvGraphicFramePr>
        <p:xfrm>
          <a:off x="3902345" y="3233318"/>
          <a:ext cx="4326800" cy="1691760"/>
        </p:xfrm>
        <a:graphic>
          <a:graphicData uri="http://schemas.openxmlformats.org/drawingml/2006/table">
            <a:tbl>
              <a:tblPr firstRow="1" bandRow="1">
                <a:noFill/>
              </a:tblPr>
              <a:tblGrid>
                <a:gridCol w="1081700">
                  <a:extLst>
                    <a:ext uri="{9D8B030D-6E8A-4147-A177-3AD203B41FA5}">
                      <a16:colId xmlns:a16="http://schemas.microsoft.com/office/drawing/2014/main" val="20000"/>
                    </a:ext>
                  </a:extLst>
                </a:gridCol>
                <a:gridCol w="1081700">
                  <a:extLst>
                    <a:ext uri="{9D8B030D-6E8A-4147-A177-3AD203B41FA5}">
                      <a16:colId xmlns:a16="http://schemas.microsoft.com/office/drawing/2014/main" val="20001"/>
                    </a:ext>
                  </a:extLst>
                </a:gridCol>
                <a:gridCol w="1437250">
                  <a:extLst>
                    <a:ext uri="{9D8B030D-6E8A-4147-A177-3AD203B41FA5}">
                      <a16:colId xmlns:a16="http://schemas.microsoft.com/office/drawing/2014/main" val="20002"/>
                    </a:ext>
                  </a:extLst>
                </a:gridCol>
                <a:gridCol w="726150">
                  <a:extLst>
                    <a:ext uri="{9D8B030D-6E8A-4147-A177-3AD203B41FA5}">
                      <a16:colId xmlns:a16="http://schemas.microsoft.com/office/drawing/2014/main" val="20003"/>
                    </a:ext>
                  </a:extLst>
                </a:gridCol>
              </a:tblGrid>
              <a:tr h="274325">
                <a:tc>
                  <a:txBody>
                    <a:bodyPr/>
                    <a:lstStyle/>
                    <a:p>
                      <a:pPr marL="0" marR="0" lvl="0" indent="0" algn="l" rtl="0">
                        <a:spcBef>
                          <a:spcPts val="0"/>
                        </a:spcBef>
                        <a:spcAft>
                          <a:spcPts val="0"/>
                        </a:spcAft>
                        <a:buNone/>
                      </a:pPr>
                      <a:r>
                        <a:rPr lang="en-US" sz="1400">
                          <a:solidFill>
                            <a:srgbClr val="002060"/>
                          </a:solidFill>
                        </a:rPr>
                        <a:t>TV</a:t>
                      </a:r>
                      <a:endParaRPr/>
                    </a:p>
                  </a:txBody>
                  <a:tcPr marL="68575" marR="68575" marT="34300" marB="34300"/>
                </a:tc>
                <a:tc>
                  <a:txBody>
                    <a:bodyPr/>
                    <a:lstStyle/>
                    <a:p>
                      <a:pPr marL="0" marR="0" lvl="0" indent="0" algn="l" rtl="0">
                        <a:spcBef>
                          <a:spcPts val="0"/>
                        </a:spcBef>
                        <a:spcAft>
                          <a:spcPts val="0"/>
                        </a:spcAft>
                        <a:buNone/>
                      </a:pPr>
                      <a:r>
                        <a:rPr lang="en-US" sz="1400">
                          <a:solidFill>
                            <a:srgbClr val="002060"/>
                          </a:solidFill>
                        </a:rPr>
                        <a:t>radio</a:t>
                      </a:r>
                      <a:endParaRPr/>
                    </a:p>
                  </a:txBody>
                  <a:tcPr marL="68575" marR="68575" marT="34300" marB="34300"/>
                </a:tc>
                <a:tc>
                  <a:txBody>
                    <a:bodyPr/>
                    <a:lstStyle/>
                    <a:p>
                      <a:pPr marL="0" marR="0" lvl="0" indent="0" algn="l" rtl="0">
                        <a:spcBef>
                          <a:spcPts val="0"/>
                        </a:spcBef>
                        <a:spcAft>
                          <a:spcPts val="0"/>
                        </a:spcAft>
                        <a:buNone/>
                      </a:pPr>
                      <a:r>
                        <a:rPr lang="en-US" sz="1400">
                          <a:solidFill>
                            <a:srgbClr val="002060"/>
                          </a:solidFill>
                        </a:rPr>
                        <a:t>newspaper</a:t>
                      </a:r>
                      <a:endParaRPr/>
                    </a:p>
                  </a:txBody>
                  <a:tcPr marL="68575" marR="68575" marT="34300" marB="34300">
                    <a:solidFill>
                      <a:srgbClr val="F9F9F9"/>
                    </a:solidFill>
                  </a:tcPr>
                </a:tc>
                <a:tc>
                  <a:txBody>
                    <a:bodyPr/>
                    <a:lstStyle/>
                    <a:p>
                      <a:pPr marL="0" marR="0" lvl="0" indent="0" algn="l" rtl="0">
                        <a:spcBef>
                          <a:spcPts val="0"/>
                        </a:spcBef>
                        <a:spcAft>
                          <a:spcPts val="0"/>
                        </a:spcAft>
                        <a:buNone/>
                      </a:pPr>
                      <a:r>
                        <a:rPr lang="en-US" sz="1400"/>
                        <a:t>sales</a:t>
                      </a:r>
                      <a:endParaRPr sz="1400" b="0">
                        <a:solidFill>
                          <a:srgbClr val="E6EEEE"/>
                        </a:solidFill>
                      </a:endParaRPr>
                    </a:p>
                  </a:txBody>
                  <a:tcPr marL="68575" marR="68575" marT="34300" marB="34300">
                    <a:solidFill>
                      <a:schemeClr val="accent2">
                        <a:alpha val="62745"/>
                      </a:schemeClr>
                    </a:solidFill>
                  </a:tcPr>
                </a:tc>
                <a:extLst>
                  <a:ext uri="{0D108BD9-81ED-4DB2-BD59-A6C34878D82A}">
                    <a16:rowId xmlns:a16="http://schemas.microsoft.com/office/drawing/2014/main" val="10000"/>
                  </a:ext>
                </a:extLst>
              </a:tr>
              <a:tr h="274325">
                <a:tc>
                  <a:txBody>
                    <a:bodyPr/>
                    <a:lstStyle/>
                    <a:p>
                      <a:pPr marL="0" marR="0" lvl="0" indent="0" algn="l" rtl="0">
                        <a:spcBef>
                          <a:spcPts val="0"/>
                        </a:spcBef>
                        <a:spcAft>
                          <a:spcPts val="0"/>
                        </a:spcAft>
                        <a:buNone/>
                      </a:pPr>
                      <a:r>
                        <a:rPr lang="en-US" sz="1400"/>
                        <a:t>230.1</a:t>
                      </a:r>
                      <a:endParaRPr/>
                    </a:p>
                  </a:txBody>
                  <a:tcPr marL="68575" marR="68575" marT="34300" marB="34300"/>
                </a:tc>
                <a:tc>
                  <a:txBody>
                    <a:bodyPr/>
                    <a:lstStyle/>
                    <a:p>
                      <a:pPr marL="0" marR="0" lvl="0" indent="0" algn="l" rtl="0">
                        <a:spcBef>
                          <a:spcPts val="0"/>
                        </a:spcBef>
                        <a:spcAft>
                          <a:spcPts val="0"/>
                        </a:spcAft>
                        <a:buNone/>
                      </a:pPr>
                      <a:r>
                        <a:rPr lang="en-US" sz="1400"/>
                        <a:t>37.8</a:t>
                      </a:r>
                      <a:endParaRPr/>
                    </a:p>
                  </a:txBody>
                  <a:tcPr marL="68575" marR="68575" marT="34300" marB="34300"/>
                </a:tc>
                <a:tc>
                  <a:txBody>
                    <a:bodyPr/>
                    <a:lstStyle/>
                    <a:p>
                      <a:pPr marL="0" marR="0" lvl="0" indent="0" algn="l" rtl="0">
                        <a:spcBef>
                          <a:spcPts val="0"/>
                        </a:spcBef>
                        <a:spcAft>
                          <a:spcPts val="0"/>
                        </a:spcAft>
                        <a:buNone/>
                      </a:pPr>
                      <a:r>
                        <a:rPr lang="en-US" sz="1400"/>
                        <a:t>69.2</a:t>
                      </a:r>
                      <a:endParaRPr/>
                    </a:p>
                  </a:txBody>
                  <a:tcPr marL="68575" marR="68575" marT="34300" marB="34300"/>
                </a:tc>
                <a:tc>
                  <a:txBody>
                    <a:bodyPr/>
                    <a:lstStyle/>
                    <a:p>
                      <a:pPr marL="0" marR="0" lvl="0" indent="0" algn="l" rtl="0">
                        <a:spcBef>
                          <a:spcPts val="0"/>
                        </a:spcBef>
                        <a:spcAft>
                          <a:spcPts val="0"/>
                        </a:spcAft>
                        <a:buNone/>
                      </a:pPr>
                      <a:r>
                        <a:rPr lang="en-US" sz="1400"/>
                        <a:t>22.1</a:t>
                      </a:r>
                      <a:endParaRPr/>
                    </a:p>
                  </a:txBody>
                  <a:tcPr marL="68575" marR="68575" marT="34300" marB="34300">
                    <a:solidFill>
                      <a:schemeClr val="accent2">
                        <a:alpha val="62745"/>
                      </a:schemeClr>
                    </a:solidFill>
                  </a:tcPr>
                </a:tc>
                <a:extLst>
                  <a:ext uri="{0D108BD9-81ED-4DB2-BD59-A6C34878D82A}">
                    <a16:rowId xmlns:a16="http://schemas.microsoft.com/office/drawing/2014/main" val="10001"/>
                  </a:ext>
                </a:extLst>
              </a:tr>
              <a:tr h="274325">
                <a:tc>
                  <a:txBody>
                    <a:bodyPr/>
                    <a:lstStyle/>
                    <a:p>
                      <a:pPr marL="0" marR="0" lvl="0" indent="0" algn="l" rtl="0">
                        <a:spcBef>
                          <a:spcPts val="0"/>
                        </a:spcBef>
                        <a:spcAft>
                          <a:spcPts val="0"/>
                        </a:spcAft>
                        <a:buNone/>
                      </a:pPr>
                      <a:r>
                        <a:rPr lang="en-US" sz="1400"/>
                        <a:t>44.5</a:t>
                      </a:r>
                      <a:endParaRPr/>
                    </a:p>
                  </a:txBody>
                  <a:tcPr marL="68575" marR="68575" marT="34300" marB="34300"/>
                </a:tc>
                <a:tc>
                  <a:txBody>
                    <a:bodyPr/>
                    <a:lstStyle/>
                    <a:p>
                      <a:pPr marL="0" marR="0" lvl="0" indent="0" algn="l" rtl="0">
                        <a:spcBef>
                          <a:spcPts val="0"/>
                        </a:spcBef>
                        <a:spcAft>
                          <a:spcPts val="0"/>
                        </a:spcAft>
                        <a:buNone/>
                      </a:pPr>
                      <a:r>
                        <a:rPr lang="en-US" sz="1400"/>
                        <a:t>39.3</a:t>
                      </a:r>
                      <a:endParaRPr/>
                    </a:p>
                  </a:txBody>
                  <a:tcPr marL="68575" marR="68575" marT="34300" marB="34300"/>
                </a:tc>
                <a:tc>
                  <a:txBody>
                    <a:bodyPr/>
                    <a:lstStyle/>
                    <a:p>
                      <a:pPr marL="0" marR="0" lvl="0" indent="0" algn="l" rtl="0">
                        <a:spcBef>
                          <a:spcPts val="0"/>
                        </a:spcBef>
                        <a:spcAft>
                          <a:spcPts val="0"/>
                        </a:spcAft>
                        <a:buNone/>
                      </a:pPr>
                      <a:r>
                        <a:rPr lang="en-US" sz="1400"/>
                        <a:t>45.1</a:t>
                      </a:r>
                      <a:endParaRPr/>
                    </a:p>
                  </a:txBody>
                  <a:tcPr marL="68575" marR="68575" marT="34300" marB="34300"/>
                </a:tc>
                <a:tc>
                  <a:txBody>
                    <a:bodyPr/>
                    <a:lstStyle/>
                    <a:p>
                      <a:pPr marL="0" marR="0" lvl="0" indent="0" algn="l" rtl="0">
                        <a:spcBef>
                          <a:spcPts val="0"/>
                        </a:spcBef>
                        <a:spcAft>
                          <a:spcPts val="0"/>
                        </a:spcAft>
                        <a:buNone/>
                      </a:pPr>
                      <a:r>
                        <a:rPr lang="en-US" sz="1400"/>
                        <a:t>10.4</a:t>
                      </a:r>
                      <a:endParaRPr/>
                    </a:p>
                  </a:txBody>
                  <a:tcPr marL="68575" marR="68575" marT="34300" marB="34300">
                    <a:solidFill>
                      <a:schemeClr val="accent2">
                        <a:alpha val="62745"/>
                      </a:schemeClr>
                    </a:solidFill>
                  </a:tcPr>
                </a:tc>
                <a:extLst>
                  <a:ext uri="{0D108BD9-81ED-4DB2-BD59-A6C34878D82A}">
                    <a16:rowId xmlns:a16="http://schemas.microsoft.com/office/drawing/2014/main" val="10002"/>
                  </a:ext>
                </a:extLst>
              </a:tr>
              <a:tr h="274325">
                <a:tc>
                  <a:txBody>
                    <a:bodyPr/>
                    <a:lstStyle/>
                    <a:p>
                      <a:pPr marL="0" marR="0" lvl="0" indent="0" algn="l" rtl="0">
                        <a:spcBef>
                          <a:spcPts val="0"/>
                        </a:spcBef>
                        <a:spcAft>
                          <a:spcPts val="0"/>
                        </a:spcAft>
                        <a:buNone/>
                      </a:pPr>
                      <a:r>
                        <a:rPr lang="en-US" sz="1400"/>
                        <a:t>17.2</a:t>
                      </a:r>
                      <a:endParaRPr/>
                    </a:p>
                  </a:txBody>
                  <a:tcPr marL="68575" marR="68575" marT="34300" marB="34300"/>
                </a:tc>
                <a:tc>
                  <a:txBody>
                    <a:bodyPr/>
                    <a:lstStyle/>
                    <a:p>
                      <a:pPr marL="0" marR="0" lvl="0" indent="0" algn="l" rtl="0">
                        <a:spcBef>
                          <a:spcPts val="0"/>
                        </a:spcBef>
                        <a:spcAft>
                          <a:spcPts val="0"/>
                        </a:spcAft>
                        <a:buNone/>
                      </a:pPr>
                      <a:r>
                        <a:rPr lang="en-US" sz="1400"/>
                        <a:t>45.9</a:t>
                      </a:r>
                      <a:endParaRPr/>
                    </a:p>
                  </a:txBody>
                  <a:tcPr marL="68575" marR="68575" marT="34300" marB="34300"/>
                </a:tc>
                <a:tc>
                  <a:txBody>
                    <a:bodyPr/>
                    <a:lstStyle/>
                    <a:p>
                      <a:pPr marL="0" marR="0" lvl="0" indent="0" algn="l" rtl="0">
                        <a:spcBef>
                          <a:spcPts val="0"/>
                        </a:spcBef>
                        <a:spcAft>
                          <a:spcPts val="0"/>
                        </a:spcAft>
                        <a:buNone/>
                      </a:pPr>
                      <a:r>
                        <a:rPr lang="en-US" sz="1400"/>
                        <a:t>69.3</a:t>
                      </a:r>
                      <a:endParaRPr/>
                    </a:p>
                  </a:txBody>
                  <a:tcPr marL="68575" marR="68575" marT="34300" marB="34300"/>
                </a:tc>
                <a:tc>
                  <a:txBody>
                    <a:bodyPr/>
                    <a:lstStyle/>
                    <a:p>
                      <a:pPr marL="0" marR="0" lvl="0" indent="0" algn="l" rtl="0">
                        <a:spcBef>
                          <a:spcPts val="0"/>
                        </a:spcBef>
                        <a:spcAft>
                          <a:spcPts val="0"/>
                        </a:spcAft>
                        <a:buNone/>
                      </a:pPr>
                      <a:r>
                        <a:rPr lang="en-US" sz="1400"/>
                        <a:t>9.3</a:t>
                      </a:r>
                      <a:endParaRPr/>
                    </a:p>
                  </a:txBody>
                  <a:tcPr marL="68575" marR="68575" marT="34300" marB="34300">
                    <a:solidFill>
                      <a:schemeClr val="accent2">
                        <a:alpha val="62745"/>
                      </a:schemeClr>
                    </a:solidFill>
                  </a:tcPr>
                </a:tc>
                <a:extLst>
                  <a:ext uri="{0D108BD9-81ED-4DB2-BD59-A6C34878D82A}">
                    <a16:rowId xmlns:a16="http://schemas.microsoft.com/office/drawing/2014/main" val="10003"/>
                  </a:ext>
                </a:extLst>
              </a:tr>
              <a:tr h="274325">
                <a:tc>
                  <a:txBody>
                    <a:bodyPr/>
                    <a:lstStyle/>
                    <a:p>
                      <a:pPr marL="0" marR="0" lvl="0" indent="0" algn="l" rtl="0">
                        <a:spcBef>
                          <a:spcPts val="0"/>
                        </a:spcBef>
                        <a:spcAft>
                          <a:spcPts val="0"/>
                        </a:spcAft>
                        <a:buNone/>
                      </a:pPr>
                      <a:r>
                        <a:rPr lang="en-US" sz="1400"/>
                        <a:t>151.5</a:t>
                      </a:r>
                      <a:endParaRPr/>
                    </a:p>
                  </a:txBody>
                  <a:tcPr marL="68575" marR="68575" marT="34300" marB="34300"/>
                </a:tc>
                <a:tc>
                  <a:txBody>
                    <a:bodyPr/>
                    <a:lstStyle/>
                    <a:p>
                      <a:pPr marL="0" marR="0" lvl="0" indent="0" algn="l" rtl="0">
                        <a:spcBef>
                          <a:spcPts val="0"/>
                        </a:spcBef>
                        <a:spcAft>
                          <a:spcPts val="0"/>
                        </a:spcAft>
                        <a:buNone/>
                      </a:pPr>
                      <a:r>
                        <a:rPr lang="en-US" sz="1400"/>
                        <a:t>41.3</a:t>
                      </a:r>
                      <a:endParaRPr/>
                    </a:p>
                  </a:txBody>
                  <a:tcPr marL="68575" marR="68575" marT="34300" marB="34300"/>
                </a:tc>
                <a:tc>
                  <a:txBody>
                    <a:bodyPr/>
                    <a:lstStyle/>
                    <a:p>
                      <a:pPr marL="0" marR="0" lvl="0" indent="0" algn="l" rtl="0">
                        <a:spcBef>
                          <a:spcPts val="0"/>
                        </a:spcBef>
                        <a:spcAft>
                          <a:spcPts val="0"/>
                        </a:spcAft>
                        <a:buNone/>
                      </a:pPr>
                      <a:r>
                        <a:rPr lang="en-US" sz="1400"/>
                        <a:t>58.5</a:t>
                      </a:r>
                      <a:endParaRPr/>
                    </a:p>
                  </a:txBody>
                  <a:tcPr marL="68575" marR="68575" marT="34300" marB="34300"/>
                </a:tc>
                <a:tc>
                  <a:txBody>
                    <a:bodyPr/>
                    <a:lstStyle/>
                    <a:p>
                      <a:pPr marL="0" marR="0" lvl="0" indent="0" algn="l" rtl="0">
                        <a:spcBef>
                          <a:spcPts val="0"/>
                        </a:spcBef>
                        <a:spcAft>
                          <a:spcPts val="0"/>
                        </a:spcAft>
                        <a:buNone/>
                      </a:pPr>
                      <a:r>
                        <a:rPr lang="en-US" sz="1400"/>
                        <a:t>18.5</a:t>
                      </a:r>
                      <a:endParaRPr/>
                    </a:p>
                  </a:txBody>
                  <a:tcPr marL="68575" marR="68575" marT="34300" marB="34300">
                    <a:solidFill>
                      <a:schemeClr val="accent2">
                        <a:alpha val="62745"/>
                      </a:schemeClr>
                    </a:solidFill>
                  </a:tcPr>
                </a:tc>
                <a:extLst>
                  <a:ext uri="{0D108BD9-81ED-4DB2-BD59-A6C34878D82A}">
                    <a16:rowId xmlns:a16="http://schemas.microsoft.com/office/drawing/2014/main" val="10004"/>
                  </a:ext>
                </a:extLst>
              </a:tr>
              <a:tr h="274325">
                <a:tc>
                  <a:txBody>
                    <a:bodyPr/>
                    <a:lstStyle/>
                    <a:p>
                      <a:pPr marL="0" marR="0" lvl="0" indent="0" algn="l" rtl="0">
                        <a:spcBef>
                          <a:spcPts val="0"/>
                        </a:spcBef>
                        <a:spcAft>
                          <a:spcPts val="0"/>
                        </a:spcAft>
                        <a:buNone/>
                      </a:pPr>
                      <a:r>
                        <a:rPr lang="en-US" sz="1400"/>
                        <a:t>180.8</a:t>
                      </a:r>
                      <a:endParaRPr/>
                    </a:p>
                  </a:txBody>
                  <a:tcPr marL="68575" marR="68575" marT="34300" marB="34300"/>
                </a:tc>
                <a:tc>
                  <a:txBody>
                    <a:bodyPr/>
                    <a:lstStyle/>
                    <a:p>
                      <a:pPr marL="0" marR="0" lvl="0" indent="0" algn="l" rtl="0">
                        <a:spcBef>
                          <a:spcPts val="0"/>
                        </a:spcBef>
                        <a:spcAft>
                          <a:spcPts val="0"/>
                        </a:spcAft>
                        <a:buNone/>
                      </a:pPr>
                      <a:r>
                        <a:rPr lang="en-US" sz="1400"/>
                        <a:t>10.8</a:t>
                      </a:r>
                      <a:endParaRPr/>
                    </a:p>
                  </a:txBody>
                  <a:tcPr marL="68575" marR="68575" marT="34300" marB="34300"/>
                </a:tc>
                <a:tc>
                  <a:txBody>
                    <a:bodyPr/>
                    <a:lstStyle/>
                    <a:p>
                      <a:pPr marL="0" marR="0" lvl="0" indent="0" algn="l" rtl="0">
                        <a:spcBef>
                          <a:spcPts val="0"/>
                        </a:spcBef>
                        <a:spcAft>
                          <a:spcPts val="0"/>
                        </a:spcAft>
                        <a:buNone/>
                      </a:pPr>
                      <a:r>
                        <a:rPr lang="en-US" sz="1400"/>
                        <a:t>58.4</a:t>
                      </a:r>
                      <a:endParaRPr/>
                    </a:p>
                  </a:txBody>
                  <a:tcPr marL="68575" marR="68575" marT="34300" marB="34300"/>
                </a:tc>
                <a:tc>
                  <a:txBody>
                    <a:bodyPr/>
                    <a:lstStyle/>
                    <a:p>
                      <a:pPr marL="0" marR="0" lvl="0" indent="0" algn="l" rtl="0">
                        <a:spcBef>
                          <a:spcPts val="0"/>
                        </a:spcBef>
                        <a:spcAft>
                          <a:spcPts val="0"/>
                        </a:spcAft>
                        <a:buNone/>
                      </a:pPr>
                      <a:r>
                        <a:rPr lang="en-US" sz="1400"/>
                        <a:t>12.9</a:t>
                      </a:r>
                      <a:endParaRPr/>
                    </a:p>
                  </a:txBody>
                  <a:tcPr marL="68575" marR="68575" marT="34300" marB="34300">
                    <a:solidFill>
                      <a:schemeClr val="accent2">
                        <a:alpha val="62745"/>
                      </a:schemeClr>
                    </a:solidFill>
                  </a:tcPr>
                </a:tc>
                <a:extLst>
                  <a:ext uri="{0D108BD9-81ED-4DB2-BD59-A6C34878D82A}">
                    <a16:rowId xmlns:a16="http://schemas.microsoft.com/office/drawing/2014/main" val="10005"/>
                  </a:ext>
                </a:extLst>
              </a:tr>
            </a:tbl>
          </a:graphicData>
        </a:graphic>
      </p:graphicFrame>
      <p:sp>
        <p:nvSpPr>
          <p:cNvPr id="333" name="Google Shape;333;p1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a:t>
            </a:fld>
            <a:endParaRPr/>
          </a:p>
        </p:txBody>
      </p:sp>
      <p:sp>
        <p:nvSpPr>
          <p:cNvPr id="334" name="Google Shape;334;p15"/>
          <p:cNvSpPr txBox="1"/>
          <p:nvPr/>
        </p:nvSpPr>
        <p:spPr>
          <a:xfrm>
            <a:off x="8495597" y="1918926"/>
            <a:ext cx="184731" cy="3000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350">
              <a:solidFill>
                <a:schemeClr val="dk1"/>
              </a:solidFill>
              <a:latin typeface="Karla"/>
              <a:ea typeface="Karla"/>
              <a:cs typeface="Karla"/>
              <a:sym typeface="Karla"/>
            </a:endParaRPr>
          </a:p>
        </p:txBody>
      </p:sp>
      <p:sp>
        <p:nvSpPr>
          <p:cNvPr id="335" name="Google Shape;335;p15"/>
          <p:cNvSpPr/>
          <p:nvPr/>
        </p:nvSpPr>
        <p:spPr>
          <a:xfrm>
            <a:off x="7687173" y="1876647"/>
            <a:ext cx="1734671" cy="1102659"/>
          </a:xfrm>
          <a:prstGeom prst="wedgeRoundRectCallout">
            <a:avLst>
              <a:gd name="adj1" fmla="val -36037"/>
              <a:gd name="adj2" fmla="val 69309"/>
              <a:gd name="adj3" fmla="val 16667"/>
            </a:avLst>
          </a:prstGeom>
          <a:noFill/>
          <a:ln w="15875" cap="rnd" cmpd="thickThin">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36" name="Google Shape;336;p15"/>
          <p:cNvSpPr txBox="1"/>
          <p:nvPr/>
        </p:nvSpPr>
        <p:spPr>
          <a:xfrm>
            <a:off x="7687173" y="1848761"/>
            <a:ext cx="1699503" cy="13388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50" b="1" i="1">
                <a:solidFill>
                  <a:schemeClr val="dk1"/>
                </a:solidFill>
                <a:latin typeface="Karla"/>
                <a:ea typeface="Karla"/>
                <a:cs typeface="Karla"/>
                <a:sym typeface="Karla"/>
              </a:rPr>
              <a:t>Y</a:t>
            </a:r>
            <a:endParaRPr/>
          </a:p>
          <a:p>
            <a:pPr marL="0" marR="0" lvl="0" indent="0" algn="ctr" rtl="0">
              <a:spcBef>
                <a:spcPts val="0"/>
              </a:spcBef>
              <a:spcAft>
                <a:spcPts val="0"/>
              </a:spcAft>
              <a:buNone/>
            </a:pPr>
            <a:r>
              <a:rPr lang="en-US" sz="1350">
                <a:solidFill>
                  <a:schemeClr val="dk1"/>
                </a:solidFill>
                <a:latin typeface="Karla"/>
                <a:ea typeface="Karla"/>
                <a:cs typeface="Karla"/>
                <a:sym typeface="Karla"/>
              </a:rPr>
              <a:t>Outcome</a:t>
            </a:r>
            <a:endParaRPr/>
          </a:p>
          <a:p>
            <a:pPr marL="0" marR="0" lvl="0" indent="0" algn="ctr" rtl="0">
              <a:spcBef>
                <a:spcPts val="0"/>
              </a:spcBef>
              <a:spcAft>
                <a:spcPts val="0"/>
              </a:spcAft>
              <a:buNone/>
            </a:pPr>
            <a:r>
              <a:rPr lang="en-US" sz="1350">
                <a:solidFill>
                  <a:schemeClr val="dk1"/>
                </a:solidFill>
                <a:latin typeface="Karla"/>
                <a:ea typeface="Karla"/>
                <a:cs typeface="Karla"/>
                <a:sym typeface="Karla"/>
              </a:rPr>
              <a:t>labels</a:t>
            </a:r>
            <a:endParaRPr/>
          </a:p>
          <a:p>
            <a:pPr marL="0" marR="0" lvl="0" indent="0" algn="ctr" rtl="0">
              <a:spcBef>
                <a:spcPts val="0"/>
              </a:spcBef>
              <a:spcAft>
                <a:spcPts val="0"/>
              </a:spcAft>
              <a:buNone/>
            </a:pPr>
            <a:r>
              <a:rPr lang="en-US" sz="1350" b="1">
                <a:solidFill>
                  <a:srgbClr val="C00000"/>
                </a:solidFill>
                <a:latin typeface="Karla"/>
                <a:ea typeface="Karla"/>
                <a:cs typeface="Karla"/>
                <a:sym typeface="Karla"/>
              </a:rPr>
              <a:t>response</a:t>
            </a:r>
            <a:r>
              <a:rPr lang="en-US" sz="1350">
                <a:solidFill>
                  <a:srgbClr val="C00000"/>
                </a:solidFill>
                <a:latin typeface="Karla"/>
                <a:ea typeface="Karla"/>
                <a:cs typeface="Karla"/>
                <a:sym typeface="Karla"/>
              </a:rPr>
              <a:t> </a:t>
            </a:r>
            <a:r>
              <a:rPr lang="en-US" sz="1350">
                <a:solidFill>
                  <a:schemeClr val="dk1"/>
                </a:solidFill>
                <a:latin typeface="Karla"/>
                <a:ea typeface="Karla"/>
                <a:cs typeface="Karla"/>
                <a:sym typeface="Karla"/>
              </a:rPr>
              <a:t>variable</a:t>
            </a:r>
            <a:endParaRPr/>
          </a:p>
          <a:p>
            <a:pPr marL="0" marR="0" lvl="0" indent="0" algn="ctr" rtl="0">
              <a:spcBef>
                <a:spcPts val="0"/>
              </a:spcBef>
              <a:spcAft>
                <a:spcPts val="0"/>
              </a:spcAft>
              <a:buNone/>
            </a:pPr>
            <a:r>
              <a:rPr lang="en-US" sz="1350">
                <a:solidFill>
                  <a:schemeClr val="dk1"/>
                </a:solidFill>
                <a:latin typeface="Karla"/>
                <a:ea typeface="Karla"/>
                <a:cs typeface="Karla"/>
                <a:sym typeface="Karla"/>
              </a:rPr>
              <a:t>dependent variable</a:t>
            </a:r>
            <a:endParaRPr/>
          </a:p>
          <a:p>
            <a:pPr marL="0" marR="0" lvl="0" indent="0" algn="ctr" rtl="0">
              <a:spcBef>
                <a:spcPts val="0"/>
              </a:spcBef>
              <a:spcAft>
                <a:spcPts val="0"/>
              </a:spcAft>
              <a:buNone/>
            </a:pPr>
            <a:endParaRPr sz="1350">
              <a:solidFill>
                <a:schemeClr val="dk1"/>
              </a:solidFill>
              <a:latin typeface="Karla"/>
              <a:ea typeface="Karla"/>
              <a:cs typeface="Karla"/>
              <a:sym typeface="Karla"/>
            </a:endParaRPr>
          </a:p>
        </p:txBody>
      </p:sp>
      <p:sp>
        <p:nvSpPr>
          <p:cNvPr id="337" name="Google Shape;337;p15"/>
          <p:cNvSpPr/>
          <p:nvPr/>
        </p:nvSpPr>
        <p:spPr>
          <a:xfrm flipH="1">
            <a:off x="2814727" y="1862883"/>
            <a:ext cx="1735426" cy="1102659"/>
          </a:xfrm>
          <a:prstGeom prst="wedgeRoundRectCallout">
            <a:avLst>
              <a:gd name="adj1" fmla="val -53797"/>
              <a:gd name="adj2" fmla="val 70007"/>
              <a:gd name="adj3" fmla="val 16667"/>
            </a:avLst>
          </a:prstGeom>
          <a:noFill/>
          <a:ln w="15875" cap="rnd" cmpd="thickThin">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338" name="Google Shape;338;p15"/>
          <p:cNvSpPr txBox="1"/>
          <p:nvPr/>
        </p:nvSpPr>
        <p:spPr>
          <a:xfrm>
            <a:off x="3061300" y="1932150"/>
            <a:ext cx="1162800" cy="1131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50" b="1" i="1">
                <a:solidFill>
                  <a:schemeClr val="dk1"/>
                </a:solidFill>
                <a:latin typeface="Karla"/>
                <a:ea typeface="Karla"/>
                <a:cs typeface="Karla"/>
                <a:sym typeface="Karla"/>
              </a:rPr>
              <a:t>X</a:t>
            </a:r>
            <a:endParaRPr/>
          </a:p>
          <a:p>
            <a:pPr marL="0" marR="0" lvl="0" indent="0" algn="ctr" rtl="0">
              <a:spcBef>
                <a:spcPts val="0"/>
              </a:spcBef>
              <a:spcAft>
                <a:spcPts val="0"/>
              </a:spcAft>
              <a:buNone/>
            </a:pPr>
            <a:r>
              <a:rPr lang="en-US" sz="1350" b="1">
                <a:solidFill>
                  <a:srgbClr val="C00000"/>
                </a:solidFill>
                <a:latin typeface="Karla"/>
                <a:ea typeface="Karla"/>
                <a:cs typeface="Karla"/>
                <a:sym typeface="Karla"/>
              </a:rPr>
              <a:t>predictors</a:t>
            </a:r>
            <a:endParaRPr/>
          </a:p>
          <a:p>
            <a:pPr marL="0" marR="0" lvl="0" indent="0" algn="ctr" rtl="0">
              <a:spcBef>
                <a:spcPts val="0"/>
              </a:spcBef>
              <a:spcAft>
                <a:spcPts val="0"/>
              </a:spcAft>
              <a:buNone/>
            </a:pPr>
            <a:r>
              <a:rPr lang="en-US" sz="1350">
                <a:solidFill>
                  <a:schemeClr val="dk1"/>
                </a:solidFill>
                <a:latin typeface="Karla"/>
                <a:ea typeface="Karla"/>
                <a:cs typeface="Karla"/>
                <a:sym typeface="Karla"/>
              </a:rPr>
              <a:t>features</a:t>
            </a:r>
            <a:endParaRPr/>
          </a:p>
          <a:p>
            <a:pPr marL="0" marR="0" lvl="0" indent="0" algn="ctr" rtl="0">
              <a:spcBef>
                <a:spcPts val="0"/>
              </a:spcBef>
              <a:spcAft>
                <a:spcPts val="0"/>
              </a:spcAft>
              <a:buNone/>
            </a:pPr>
            <a:r>
              <a:rPr lang="en-US" sz="1350">
                <a:solidFill>
                  <a:schemeClr val="dk1"/>
                </a:solidFill>
                <a:latin typeface="Karla"/>
                <a:ea typeface="Karla"/>
                <a:cs typeface="Karla"/>
                <a:sym typeface="Karla"/>
              </a:rPr>
              <a:t>covariates</a:t>
            </a:r>
            <a:endParaRPr/>
          </a:p>
          <a:p>
            <a:pPr marL="0" marR="0" lvl="0" indent="0" algn="ctr" rtl="0">
              <a:spcBef>
                <a:spcPts val="0"/>
              </a:spcBef>
              <a:spcAft>
                <a:spcPts val="0"/>
              </a:spcAft>
              <a:buNone/>
            </a:pPr>
            <a:endParaRPr sz="1350">
              <a:solidFill>
                <a:schemeClr val="dk1"/>
              </a:solidFill>
              <a:latin typeface="Karla"/>
              <a:ea typeface="Karla"/>
              <a:cs typeface="Karla"/>
              <a:sym typeface="Karla"/>
            </a:endParaRPr>
          </a:p>
        </p:txBody>
      </p:sp>
      <p:sp>
        <p:nvSpPr>
          <p:cNvPr id="339" name="Google Shape;339;p15"/>
          <p:cNvSpPr/>
          <p:nvPr/>
        </p:nvSpPr>
        <p:spPr>
          <a:xfrm rot="-5400000">
            <a:off x="5553724" y="3357563"/>
            <a:ext cx="276145" cy="3578904"/>
          </a:xfrm>
          <a:prstGeom prst="leftBrace">
            <a:avLst>
              <a:gd name="adj1" fmla="val 8333"/>
              <a:gd name="adj2" fmla="val 50000"/>
            </a:avLst>
          </a:prstGeom>
          <a:noFill/>
          <a:ln w="2642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chemeClr val="dk1"/>
                </a:solidFill>
                <a:latin typeface="Calibri"/>
                <a:ea typeface="Calibri"/>
                <a:cs typeface="Calibri"/>
                <a:sym typeface="Calibri"/>
              </a:rPr>
              <a:t> </a:t>
            </a:r>
            <a:endParaRPr/>
          </a:p>
        </p:txBody>
      </p:sp>
      <p:sp>
        <p:nvSpPr>
          <p:cNvPr id="340" name="Google Shape;340;p15"/>
          <p:cNvSpPr txBox="1"/>
          <p:nvPr/>
        </p:nvSpPr>
        <p:spPr>
          <a:xfrm>
            <a:off x="4860877" y="5320065"/>
            <a:ext cx="1431802"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i="1">
                <a:solidFill>
                  <a:schemeClr val="dk1"/>
                </a:solidFill>
                <a:latin typeface="Karla"/>
                <a:ea typeface="Karla"/>
                <a:cs typeface="Karla"/>
                <a:sym typeface="Karla"/>
              </a:rPr>
              <a:t>p</a:t>
            </a:r>
            <a:r>
              <a:rPr lang="en-US" sz="2100">
                <a:solidFill>
                  <a:schemeClr val="dk1"/>
                </a:solidFill>
                <a:latin typeface="Karla"/>
                <a:ea typeface="Karla"/>
                <a:cs typeface="Karla"/>
                <a:sym typeface="Karla"/>
              </a:rPr>
              <a:t> features</a:t>
            </a:r>
            <a:endParaRPr/>
          </a:p>
        </p:txBody>
      </p:sp>
      <p:sp>
        <p:nvSpPr>
          <p:cNvPr id="341" name="Google Shape;341;p15"/>
          <p:cNvSpPr/>
          <p:nvPr/>
        </p:nvSpPr>
        <p:spPr>
          <a:xfrm>
            <a:off x="3479042" y="3549271"/>
            <a:ext cx="245660" cy="1279478"/>
          </a:xfrm>
          <a:prstGeom prst="leftBrace">
            <a:avLst>
              <a:gd name="adj1" fmla="val 8333"/>
              <a:gd name="adj2" fmla="val 50000"/>
            </a:avLst>
          </a:prstGeom>
          <a:noFill/>
          <a:ln w="2642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dk1"/>
              </a:solidFill>
              <a:latin typeface="Calibri"/>
              <a:ea typeface="Calibri"/>
              <a:cs typeface="Calibri"/>
              <a:sym typeface="Calibri"/>
            </a:endParaRPr>
          </a:p>
        </p:txBody>
      </p:sp>
      <p:sp>
        <p:nvSpPr>
          <p:cNvPr id="342" name="Google Shape;342;p15"/>
          <p:cNvSpPr txBox="1"/>
          <p:nvPr/>
        </p:nvSpPr>
        <p:spPr>
          <a:xfrm rot="-5400000">
            <a:off x="2177951" y="3981261"/>
            <a:ext cx="1854482"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100" b="1" i="1">
                <a:solidFill>
                  <a:schemeClr val="dk1"/>
                </a:solidFill>
                <a:latin typeface="Karla"/>
                <a:ea typeface="Karla"/>
                <a:cs typeface="Karla"/>
                <a:sym typeface="Karla"/>
              </a:rPr>
              <a:t>n</a:t>
            </a:r>
            <a:r>
              <a:rPr lang="en-US" sz="2100">
                <a:solidFill>
                  <a:schemeClr val="dk1"/>
                </a:solidFill>
                <a:latin typeface="Karla"/>
                <a:ea typeface="Karla"/>
                <a:cs typeface="Karla"/>
                <a:sym typeface="Karla"/>
              </a:rPr>
              <a:t>  observations</a:t>
            </a:r>
            <a:endParaRPr sz="2100">
              <a:solidFill>
                <a:schemeClr val="dk1"/>
              </a:solidFill>
              <a:latin typeface="Karla"/>
              <a:ea typeface="Karla"/>
              <a:cs typeface="Karla"/>
              <a:sym typeface="Karl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0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Multiple Linear Regression </a:t>
            </a:r>
            <a:endParaRPr/>
          </a:p>
        </p:txBody>
      </p:sp>
      <p:sp>
        <p:nvSpPr>
          <p:cNvPr id="1375" name="Google Shape;1375;p109"/>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a:t>If you have to guess someone's height, would you rather be told</a:t>
            </a:r>
            <a:endParaRPr/>
          </a:p>
          <a:p>
            <a:pPr marL="457200" lvl="1" indent="-182880" algn="l" rtl="0">
              <a:spcBef>
                <a:spcPts val="640"/>
              </a:spcBef>
              <a:spcAft>
                <a:spcPts val="0"/>
              </a:spcAft>
              <a:buSzPts val="2720"/>
              <a:buFont typeface="Arial"/>
              <a:buChar char="•"/>
            </a:pPr>
            <a:r>
              <a:rPr lang="en-US"/>
              <a:t>Their weight, only</a:t>
            </a:r>
            <a:endParaRPr/>
          </a:p>
          <a:p>
            <a:pPr marL="457200" lvl="1" indent="-182880" algn="l" rtl="0">
              <a:spcBef>
                <a:spcPts val="640"/>
              </a:spcBef>
              <a:spcAft>
                <a:spcPts val="0"/>
              </a:spcAft>
              <a:buSzPts val="2720"/>
              <a:buFont typeface="Arial"/>
              <a:buChar char="•"/>
            </a:pPr>
            <a:r>
              <a:rPr lang="en-US"/>
              <a:t>Their weight and gender</a:t>
            </a:r>
            <a:endParaRPr/>
          </a:p>
          <a:p>
            <a:pPr marL="457200" lvl="1" indent="-182880" algn="l" rtl="0">
              <a:spcBef>
                <a:spcPts val="640"/>
              </a:spcBef>
              <a:spcAft>
                <a:spcPts val="0"/>
              </a:spcAft>
              <a:buSzPts val="2720"/>
              <a:buFont typeface="Arial"/>
              <a:buChar char="•"/>
            </a:pPr>
            <a:r>
              <a:rPr lang="en-US"/>
              <a:t>Their weight, gender, and income</a:t>
            </a:r>
            <a:endParaRPr/>
          </a:p>
          <a:p>
            <a:pPr marL="457200" lvl="1" indent="-182880" algn="l" rtl="0">
              <a:spcBef>
                <a:spcPts val="640"/>
              </a:spcBef>
              <a:spcAft>
                <a:spcPts val="0"/>
              </a:spcAft>
              <a:buSzPts val="2720"/>
              <a:buFont typeface="Arial"/>
              <a:buChar char="•"/>
            </a:pPr>
            <a:r>
              <a:rPr lang="en-US"/>
              <a:t>Their weight, gender, income, and favorite number</a:t>
            </a:r>
            <a:endParaRPr/>
          </a:p>
          <a:p>
            <a:pPr marL="457200" lvl="1" indent="-10159" algn="l" rtl="0">
              <a:spcBef>
                <a:spcPts val="640"/>
              </a:spcBef>
              <a:spcAft>
                <a:spcPts val="0"/>
              </a:spcAft>
              <a:buSzPts val="2720"/>
              <a:buFont typeface="Arial"/>
              <a:buNone/>
            </a:pPr>
            <a:endParaRPr/>
          </a:p>
          <a:p>
            <a:pPr marL="182880" lvl="0" indent="-182880" algn="l" rtl="0">
              <a:spcBef>
                <a:spcPts val="480"/>
              </a:spcBef>
              <a:spcAft>
                <a:spcPts val="0"/>
              </a:spcAft>
              <a:buSzPts val="2040"/>
              <a:buChar char="•"/>
            </a:pPr>
            <a:r>
              <a:rPr lang="en-US" sz="240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endParaRPr/>
          </a:p>
          <a:p>
            <a:pPr marL="0" lvl="0" indent="0" algn="l" rtl="0">
              <a:spcBef>
                <a:spcPts val="480"/>
              </a:spcBef>
              <a:spcAft>
                <a:spcPts val="0"/>
              </a:spcAft>
              <a:buSzPts val="2040"/>
              <a:buNone/>
            </a:pPr>
            <a:br>
              <a:rPr lang="en-US" sz="2400"/>
            </a:br>
            <a:endParaRPr sz="2400"/>
          </a:p>
          <a:p>
            <a:pPr marL="182880" lvl="0" indent="-53339" algn="l" rtl="0">
              <a:spcBef>
                <a:spcPts val="480"/>
              </a:spcBef>
              <a:spcAft>
                <a:spcPts val="0"/>
              </a:spcAft>
              <a:buSzPts val="2040"/>
              <a:buNone/>
            </a:pPr>
            <a:endParaRPr sz="2400"/>
          </a:p>
        </p:txBody>
      </p:sp>
      <p:sp>
        <p:nvSpPr>
          <p:cNvPr id="1376" name="Google Shape;1376;p10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7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7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Response</a:t>
            </a:r>
            <a:r>
              <a:rPr lang="en-US">
                <a:solidFill>
                  <a:srgbClr val="C00000"/>
                </a:solidFill>
                <a:latin typeface="Karla"/>
                <a:ea typeface="Karla"/>
                <a:cs typeface="Karla"/>
                <a:sym typeface="Karla"/>
              </a:rPr>
              <a:t> </a:t>
            </a:r>
            <a:r>
              <a:rPr lang="en-US"/>
              <a:t>vs. Predictor Variables</a:t>
            </a:r>
            <a:endParaRPr/>
          </a:p>
        </p:txBody>
      </p:sp>
      <p:graphicFrame>
        <p:nvGraphicFramePr>
          <p:cNvPr id="1383" name="Google Shape;1383;p110"/>
          <p:cNvGraphicFramePr/>
          <p:nvPr/>
        </p:nvGraphicFramePr>
        <p:xfrm>
          <a:off x="3171125" y="3168091"/>
          <a:ext cx="5769100" cy="2194620"/>
        </p:xfrm>
        <a:graphic>
          <a:graphicData uri="http://schemas.openxmlformats.org/drawingml/2006/table">
            <a:tbl>
              <a:tblPr firstRow="1" bandRow="1">
                <a:noFill/>
              </a:tblPr>
              <a:tblGrid>
                <a:gridCol w="1442275">
                  <a:extLst>
                    <a:ext uri="{9D8B030D-6E8A-4147-A177-3AD203B41FA5}">
                      <a16:colId xmlns:a16="http://schemas.microsoft.com/office/drawing/2014/main" val="20000"/>
                    </a:ext>
                  </a:extLst>
                </a:gridCol>
                <a:gridCol w="1442275">
                  <a:extLst>
                    <a:ext uri="{9D8B030D-6E8A-4147-A177-3AD203B41FA5}">
                      <a16:colId xmlns:a16="http://schemas.microsoft.com/office/drawing/2014/main" val="20001"/>
                    </a:ext>
                  </a:extLst>
                </a:gridCol>
                <a:gridCol w="1916350">
                  <a:extLst>
                    <a:ext uri="{9D8B030D-6E8A-4147-A177-3AD203B41FA5}">
                      <a16:colId xmlns:a16="http://schemas.microsoft.com/office/drawing/2014/main" val="20002"/>
                    </a:ext>
                  </a:extLst>
                </a:gridCol>
                <a:gridCol w="968200">
                  <a:extLst>
                    <a:ext uri="{9D8B030D-6E8A-4147-A177-3AD203B41FA5}">
                      <a16:colId xmlns:a16="http://schemas.microsoft.com/office/drawing/2014/main" val="20003"/>
                    </a:ext>
                  </a:extLst>
                </a:gridCol>
              </a:tblGrid>
              <a:tr h="300000">
                <a:tc>
                  <a:txBody>
                    <a:bodyPr/>
                    <a:lstStyle/>
                    <a:p>
                      <a:pPr marL="0" marR="0" lvl="0" indent="0" algn="l" rtl="0">
                        <a:spcBef>
                          <a:spcPts val="0"/>
                        </a:spcBef>
                        <a:spcAft>
                          <a:spcPts val="0"/>
                        </a:spcAft>
                        <a:buNone/>
                      </a:pPr>
                      <a:r>
                        <a:rPr lang="en-US" sz="1800">
                          <a:solidFill>
                            <a:srgbClr val="002060"/>
                          </a:solidFill>
                        </a:rPr>
                        <a:t>TV</a:t>
                      </a:r>
                      <a:endParaRPr/>
                    </a:p>
                  </a:txBody>
                  <a:tcPr marL="91450" marR="91450" marT="45725" marB="45725"/>
                </a:tc>
                <a:tc>
                  <a:txBody>
                    <a:bodyPr/>
                    <a:lstStyle/>
                    <a:p>
                      <a:pPr marL="0" marR="0" lvl="0" indent="0" algn="l" rtl="0">
                        <a:spcBef>
                          <a:spcPts val="0"/>
                        </a:spcBef>
                        <a:spcAft>
                          <a:spcPts val="0"/>
                        </a:spcAft>
                        <a:buNone/>
                      </a:pPr>
                      <a:r>
                        <a:rPr lang="en-US" sz="1800">
                          <a:solidFill>
                            <a:srgbClr val="002060"/>
                          </a:solidFill>
                        </a:rPr>
                        <a:t>radio</a:t>
                      </a:r>
                      <a:endParaRPr/>
                    </a:p>
                  </a:txBody>
                  <a:tcPr marL="91450" marR="91450" marT="45725" marB="45725"/>
                </a:tc>
                <a:tc>
                  <a:txBody>
                    <a:bodyPr/>
                    <a:lstStyle/>
                    <a:p>
                      <a:pPr marL="0" marR="0" lvl="0" indent="0" algn="l" rtl="0">
                        <a:spcBef>
                          <a:spcPts val="0"/>
                        </a:spcBef>
                        <a:spcAft>
                          <a:spcPts val="0"/>
                        </a:spcAft>
                        <a:buNone/>
                      </a:pPr>
                      <a:r>
                        <a:rPr lang="en-US" sz="1800">
                          <a:solidFill>
                            <a:srgbClr val="002060"/>
                          </a:solidFill>
                        </a:rPr>
                        <a:t>newspaper</a:t>
                      </a:r>
                      <a:endParaRPr/>
                    </a:p>
                  </a:txBody>
                  <a:tcPr marL="91450" marR="91450" marT="45725" marB="45725">
                    <a:solidFill>
                      <a:srgbClr val="F9F9F9"/>
                    </a:solidFill>
                  </a:tcPr>
                </a:tc>
                <a:tc>
                  <a:txBody>
                    <a:bodyPr/>
                    <a:lstStyle/>
                    <a:p>
                      <a:pPr marL="0" marR="0" lvl="0" indent="0" algn="l" rtl="0">
                        <a:spcBef>
                          <a:spcPts val="0"/>
                        </a:spcBef>
                        <a:spcAft>
                          <a:spcPts val="0"/>
                        </a:spcAft>
                        <a:buNone/>
                      </a:pPr>
                      <a:r>
                        <a:rPr lang="en-US" sz="1800"/>
                        <a:t>sales</a:t>
                      </a:r>
                      <a:endParaRPr sz="1800" b="0">
                        <a:solidFill>
                          <a:srgbClr val="E6EEEE"/>
                        </a:solidFill>
                      </a:endParaRPr>
                    </a:p>
                  </a:txBody>
                  <a:tcPr marL="91450" marR="91450" marT="45725" marB="45725">
                    <a:solidFill>
                      <a:schemeClr val="accent2">
                        <a:alpha val="62745"/>
                      </a:schemeClr>
                    </a:solidFill>
                  </a:tcPr>
                </a:tc>
                <a:extLst>
                  <a:ext uri="{0D108BD9-81ED-4DB2-BD59-A6C34878D82A}">
                    <a16:rowId xmlns:a16="http://schemas.microsoft.com/office/drawing/2014/main" val="10000"/>
                  </a:ext>
                </a:extLst>
              </a:tr>
              <a:tr h="300000">
                <a:tc>
                  <a:txBody>
                    <a:bodyPr/>
                    <a:lstStyle/>
                    <a:p>
                      <a:pPr marL="0" marR="0" lvl="0" indent="0" algn="l" rtl="0">
                        <a:spcBef>
                          <a:spcPts val="0"/>
                        </a:spcBef>
                        <a:spcAft>
                          <a:spcPts val="0"/>
                        </a:spcAft>
                        <a:buNone/>
                      </a:pPr>
                      <a:r>
                        <a:rPr lang="en-US" sz="1800"/>
                        <a:t>230.1</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37.8</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69.2</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22.1</a:t>
                      </a:r>
                      <a:endParaRPr/>
                    </a:p>
                  </a:txBody>
                  <a:tcPr marL="91450" marR="91450" marT="45725" marB="45725">
                    <a:solidFill>
                      <a:schemeClr val="accent2">
                        <a:alpha val="62745"/>
                      </a:schemeClr>
                    </a:solidFill>
                  </a:tcPr>
                </a:tc>
                <a:extLst>
                  <a:ext uri="{0D108BD9-81ED-4DB2-BD59-A6C34878D82A}">
                    <a16:rowId xmlns:a16="http://schemas.microsoft.com/office/drawing/2014/main" val="10001"/>
                  </a:ext>
                </a:extLst>
              </a:tr>
              <a:tr h="300000">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44.5</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39.3</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45.1</a:t>
                      </a:r>
                      <a:endParaRPr/>
                    </a:p>
                  </a:txBody>
                  <a:tcPr marL="91450" marR="91450" marT="45725" marB="45725"/>
                </a:tc>
                <a:tc>
                  <a:txBody>
                    <a:bodyPr/>
                    <a:lstStyle/>
                    <a:p>
                      <a:pPr marL="0" marR="0" lvl="0" indent="0" algn="l" rtl="0">
                        <a:spcBef>
                          <a:spcPts val="0"/>
                        </a:spcBef>
                        <a:spcAft>
                          <a:spcPts val="0"/>
                        </a:spcAft>
                        <a:buNone/>
                      </a:pPr>
                      <a:r>
                        <a:rPr lang="en-US" sz="1800"/>
                        <a:t>10.4</a:t>
                      </a:r>
                      <a:endParaRPr/>
                    </a:p>
                  </a:txBody>
                  <a:tcPr marL="91450" marR="91450" marT="45725" marB="45725">
                    <a:solidFill>
                      <a:schemeClr val="accent2">
                        <a:alpha val="62745"/>
                      </a:schemeClr>
                    </a:solidFill>
                  </a:tcPr>
                </a:tc>
                <a:extLst>
                  <a:ext uri="{0D108BD9-81ED-4DB2-BD59-A6C34878D82A}">
                    <a16:rowId xmlns:a16="http://schemas.microsoft.com/office/drawing/2014/main" val="10002"/>
                  </a:ext>
                </a:extLst>
              </a:tr>
              <a:tr h="300000">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17.2</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45.9</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69.3</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9.3</a:t>
                      </a:r>
                      <a:endParaRPr/>
                    </a:p>
                  </a:txBody>
                  <a:tcPr marL="91450" marR="91450" marT="45725" marB="45725">
                    <a:solidFill>
                      <a:schemeClr val="accent2">
                        <a:alpha val="62745"/>
                      </a:schemeClr>
                    </a:solidFill>
                  </a:tcPr>
                </a:tc>
                <a:extLst>
                  <a:ext uri="{0D108BD9-81ED-4DB2-BD59-A6C34878D82A}">
                    <a16:rowId xmlns:a16="http://schemas.microsoft.com/office/drawing/2014/main" val="10003"/>
                  </a:ext>
                </a:extLst>
              </a:tr>
              <a:tr h="300000">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151.5</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41.3</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58.5</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18.5</a:t>
                      </a:r>
                      <a:endParaRPr/>
                    </a:p>
                  </a:txBody>
                  <a:tcPr marL="91450" marR="91450" marT="45725" marB="45725">
                    <a:solidFill>
                      <a:schemeClr val="accent2">
                        <a:alpha val="62745"/>
                      </a:schemeClr>
                    </a:solidFill>
                  </a:tcPr>
                </a:tc>
                <a:extLst>
                  <a:ext uri="{0D108BD9-81ED-4DB2-BD59-A6C34878D82A}">
                    <a16:rowId xmlns:a16="http://schemas.microsoft.com/office/drawing/2014/main" val="10004"/>
                  </a:ext>
                </a:extLst>
              </a:tr>
              <a:tr h="300000">
                <a:tc>
                  <a:txBody>
                    <a:bodyPr/>
                    <a:lstStyle/>
                    <a:p>
                      <a:pPr marL="0" marR="0" lvl="0" indent="0" algn="l" rtl="0">
                        <a:spcBef>
                          <a:spcPts val="0"/>
                        </a:spcBef>
                        <a:spcAft>
                          <a:spcPts val="0"/>
                        </a:spcAft>
                        <a:buNone/>
                      </a:pPr>
                      <a:r>
                        <a:rPr lang="en-US" sz="1800"/>
                        <a:t>180.8</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10.8</a:t>
                      </a:r>
                      <a:endParaRPr/>
                    </a:p>
                  </a:txBody>
                  <a:tcPr marL="91450" marR="91450" marT="45725" marB="45725"/>
                </a:tc>
                <a:tc>
                  <a:txBody>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58.4</a:t>
                      </a:r>
                      <a:endParaRPr/>
                    </a:p>
                  </a:txBody>
                  <a:tcPr marL="91450" marR="91450" marT="45725" marB="45725"/>
                </a:tc>
                <a:tc>
                  <a:txBody>
                    <a:bodyPr/>
                    <a:lstStyle/>
                    <a:p>
                      <a:pPr marL="0" marR="0" lvl="0" indent="0" algn="l" rtl="0">
                        <a:spcBef>
                          <a:spcPts val="0"/>
                        </a:spcBef>
                        <a:spcAft>
                          <a:spcPts val="0"/>
                        </a:spcAft>
                        <a:buNone/>
                      </a:pPr>
                      <a:r>
                        <a:rPr lang="en-US" sz="1800"/>
                        <a:t>12.9</a:t>
                      </a:r>
                      <a:endParaRPr/>
                    </a:p>
                  </a:txBody>
                  <a:tcPr marL="91450" marR="91450" marT="45725" marB="45725">
                    <a:solidFill>
                      <a:schemeClr val="accent2">
                        <a:alpha val="62745"/>
                      </a:schemeClr>
                    </a:solidFill>
                  </a:tcPr>
                </a:tc>
                <a:extLst>
                  <a:ext uri="{0D108BD9-81ED-4DB2-BD59-A6C34878D82A}">
                    <a16:rowId xmlns:a16="http://schemas.microsoft.com/office/drawing/2014/main" val="10005"/>
                  </a:ext>
                </a:extLst>
              </a:tr>
            </a:tbl>
          </a:graphicData>
        </a:graphic>
      </p:graphicFrame>
      <p:sp>
        <p:nvSpPr>
          <p:cNvPr id="1384" name="Google Shape;1384;p11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101</a:t>
            </a:fld>
            <a:endParaRPr/>
          </a:p>
        </p:txBody>
      </p:sp>
      <p:sp>
        <p:nvSpPr>
          <p:cNvPr id="1385" name="Google Shape;1385;p110"/>
          <p:cNvSpPr txBox="1"/>
          <p:nvPr/>
        </p:nvSpPr>
        <p:spPr>
          <a:xfrm>
            <a:off x="9326248" y="1415568"/>
            <a:ext cx="18473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a:solidFill>
                <a:schemeClr val="dk1"/>
              </a:solidFill>
              <a:latin typeface="Karla"/>
              <a:ea typeface="Karla"/>
              <a:cs typeface="Karla"/>
              <a:sym typeface="Karla"/>
            </a:endParaRPr>
          </a:p>
        </p:txBody>
      </p:sp>
      <p:sp>
        <p:nvSpPr>
          <p:cNvPr id="1386" name="Google Shape;1386;p110"/>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7" name="Google Shape;1387;p110"/>
          <p:cNvSpPr txBox="1"/>
          <p:nvPr/>
        </p:nvSpPr>
        <p:spPr>
          <a:xfrm>
            <a:off x="8238121" y="1461024"/>
            <a:ext cx="2271776"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a:solidFill>
                  <a:schemeClr val="dk1"/>
                </a:solidFill>
                <a:latin typeface="Karla"/>
                <a:ea typeface="Karla"/>
                <a:cs typeface="Karla"/>
                <a:sym typeface="Karla"/>
              </a:rPr>
              <a:t>Y</a:t>
            </a:r>
            <a:endParaRPr/>
          </a:p>
          <a:p>
            <a:pPr marL="0" marR="0" lvl="0" indent="0" algn="ctr" rtl="0">
              <a:spcBef>
                <a:spcPts val="0"/>
              </a:spcBef>
              <a:spcAft>
                <a:spcPts val="0"/>
              </a:spcAft>
              <a:buNone/>
            </a:pPr>
            <a:r>
              <a:rPr lang="en-US" sz="1800">
                <a:solidFill>
                  <a:schemeClr val="dk1"/>
                </a:solidFill>
                <a:latin typeface="Karla"/>
                <a:ea typeface="Karla"/>
                <a:cs typeface="Karla"/>
                <a:sym typeface="Karla"/>
              </a:rPr>
              <a:t>outcome</a:t>
            </a:r>
            <a:endParaRPr/>
          </a:p>
          <a:p>
            <a:pPr marL="0" marR="0" lvl="0" indent="0" algn="ctr" rtl="0">
              <a:spcBef>
                <a:spcPts val="0"/>
              </a:spcBef>
              <a:spcAft>
                <a:spcPts val="0"/>
              </a:spcAft>
              <a:buNone/>
            </a:pPr>
            <a:r>
              <a:rPr lang="en-US" sz="1800" b="1">
                <a:solidFill>
                  <a:srgbClr val="C00000"/>
                </a:solidFill>
                <a:latin typeface="Karla"/>
                <a:ea typeface="Karla"/>
                <a:cs typeface="Karla"/>
                <a:sym typeface="Karla"/>
              </a:rPr>
              <a:t>response</a:t>
            </a:r>
            <a:r>
              <a:rPr lang="en-US" sz="1800">
                <a:solidFill>
                  <a:srgbClr val="C00000"/>
                </a:solidFill>
                <a:latin typeface="Karla"/>
                <a:ea typeface="Karla"/>
                <a:cs typeface="Karla"/>
                <a:sym typeface="Karla"/>
              </a:rPr>
              <a:t> </a:t>
            </a:r>
            <a:r>
              <a:rPr lang="en-US" sz="1800">
                <a:solidFill>
                  <a:schemeClr val="dk1"/>
                </a:solidFill>
                <a:latin typeface="Karla"/>
                <a:ea typeface="Karla"/>
                <a:cs typeface="Karla"/>
                <a:sym typeface="Karla"/>
              </a:rPr>
              <a:t>variable</a:t>
            </a:r>
            <a:endParaRPr/>
          </a:p>
          <a:p>
            <a:pPr marL="0" marR="0" lvl="0" indent="0" algn="ctr" rtl="0">
              <a:spcBef>
                <a:spcPts val="0"/>
              </a:spcBef>
              <a:spcAft>
                <a:spcPts val="0"/>
              </a:spcAft>
              <a:buNone/>
            </a:pPr>
            <a:r>
              <a:rPr lang="en-US" sz="1800">
                <a:solidFill>
                  <a:schemeClr val="dk1"/>
                </a:solidFill>
                <a:latin typeface="Karla"/>
                <a:ea typeface="Karla"/>
                <a:cs typeface="Karla"/>
                <a:sym typeface="Karla"/>
              </a:rPr>
              <a:t>dependent variable</a:t>
            </a:r>
            <a:endParaRPr/>
          </a:p>
          <a:p>
            <a:pPr marL="0" marR="0" lvl="0" indent="0" algn="ctr" rtl="0">
              <a:spcBef>
                <a:spcPts val="0"/>
              </a:spcBef>
              <a:spcAft>
                <a:spcPts val="0"/>
              </a:spcAft>
              <a:buNone/>
            </a:pPr>
            <a:endParaRPr sz="1800">
              <a:solidFill>
                <a:schemeClr val="dk1"/>
              </a:solidFill>
              <a:latin typeface="Karla"/>
              <a:ea typeface="Karla"/>
              <a:cs typeface="Karla"/>
              <a:sym typeface="Karla"/>
            </a:endParaRPr>
          </a:p>
        </p:txBody>
      </p:sp>
      <p:sp>
        <p:nvSpPr>
          <p:cNvPr id="1388" name="Google Shape;1388;p110"/>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9" name="Google Shape;1389;p110"/>
          <p:cNvSpPr txBox="1"/>
          <p:nvPr/>
        </p:nvSpPr>
        <p:spPr>
          <a:xfrm>
            <a:off x="2216520" y="1433208"/>
            <a:ext cx="1322798"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a:solidFill>
                  <a:schemeClr val="dk1"/>
                </a:solidFill>
                <a:latin typeface="Karla"/>
                <a:ea typeface="Karla"/>
                <a:cs typeface="Karla"/>
                <a:sym typeface="Karla"/>
              </a:rPr>
              <a:t>X</a:t>
            </a:r>
            <a:endParaRPr/>
          </a:p>
          <a:p>
            <a:pPr marL="0" marR="0" lvl="0" indent="0" algn="ctr" rtl="0">
              <a:spcBef>
                <a:spcPts val="0"/>
              </a:spcBef>
              <a:spcAft>
                <a:spcPts val="0"/>
              </a:spcAft>
              <a:buNone/>
            </a:pPr>
            <a:r>
              <a:rPr lang="en-US" sz="1800" b="1">
                <a:solidFill>
                  <a:srgbClr val="C00000"/>
                </a:solidFill>
                <a:latin typeface="Karla"/>
                <a:ea typeface="Karla"/>
                <a:cs typeface="Karla"/>
                <a:sym typeface="Karla"/>
              </a:rPr>
              <a:t>predictors</a:t>
            </a:r>
            <a:endParaRPr/>
          </a:p>
          <a:p>
            <a:pPr marL="0" marR="0" lvl="0" indent="0" algn="ctr" rtl="0">
              <a:spcBef>
                <a:spcPts val="0"/>
              </a:spcBef>
              <a:spcAft>
                <a:spcPts val="0"/>
              </a:spcAft>
              <a:buNone/>
            </a:pPr>
            <a:r>
              <a:rPr lang="en-US" sz="1800">
                <a:solidFill>
                  <a:schemeClr val="dk1"/>
                </a:solidFill>
                <a:latin typeface="Karla"/>
                <a:ea typeface="Karla"/>
                <a:cs typeface="Karla"/>
                <a:sym typeface="Karla"/>
              </a:rPr>
              <a:t>features</a:t>
            </a:r>
            <a:endParaRPr/>
          </a:p>
          <a:p>
            <a:pPr marL="0" marR="0" lvl="0" indent="0" algn="ctr" rtl="0">
              <a:spcBef>
                <a:spcPts val="0"/>
              </a:spcBef>
              <a:spcAft>
                <a:spcPts val="0"/>
              </a:spcAft>
              <a:buNone/>
            </a:pPr>
            <a:r>
              <a:rPr lang="en-US" sz="1800">
                <a:solidFill>
                  <a:schemeClr val="dk1"/>
                </a:solidFill>
                <a:latin typeface="Karla"/>
                <a:ea typeface="Karla"/>
                <a:cs typeface="Karla"/>
                <a:sym typeface="Karla"/>
              </a:rPr>
              <a:t>covariates</a:t>
            </a:r>
            <a:endParaRPr/>
          </a:p>
          <a:p>
            <a:pPr marL="0" marR="0" lvl="0" indent="0" algn="ctr" rtl="0">
              <a:spcBef>
                <a:spcPts val="0"/>
              </a:spcBef>
              <a:spcAft>
                <a:spcPts val="0"/>
              </a:spcAft>
              <a:buNone/>
            </a:pPr>
            <a:endParaRPr sz="1800">
              <a:solidFill>
                <a:schemeClr val="dk1"/>
              </a:solidFill>
              <a:latin typeface="Karla"/>
              <a:ea typeface="Karla"/>
              <a:cs typeface="Karla"/>
              <a:sym typeface="Karla"/>
            </a:endParaRPr>
          </a:p>
        </p:txBody>
      </p:sp>
      <p:sp>
        <p:nvSpPr>
          <p:cNvPr id="1390" name="Google Shape;1390;p110"/>
          <p:cNvSpPr/>
          <p:nvPr/>
        </p:nvSpPr>
        <p:spPr>
          <a:xfrm rot="-5400000">
            <a:off x="5372964" y="3333750"/>
            <a:ext cx="368193" cy="4771872"/>
          </a:xfrm>
          <a:prstGeom prst="leftBrace">
            <a:avLst>
              <a:gd name="adj1" fmla="val 8333"/>
              <a:gd name="adj2" fmla="val 50000"/>
            </a:avLst>
          </a:prstGeom>
          <a:noFill/>
          <a:ln w="2642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1391" name="Google Shape;1391;p110"/>
          <p:cNvSpPr txBox="1"/>
          <p:nvPr/>
        </p:nvSpPr>
        <p:spPr>
          <a:xfrm>
            <a:off x="4449169" y="5950420"/>
            <a:ext cx="215636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Karla"/>
                <a:ea typeface="Karla"/>
                <a:cs typeface="Karla"/>
                <a:sym typeface="Karla"/>
              </a:rPr>
              <a:t>p</a:t>
            </a:r>
            <a:r>
              <a:rPr lang="en-US" sz="2800">
                <a:solidFill>
                  <a:schemeClr val="dk1"/>
                </a:solidFill>
                <a:latin typeface="Karla"/>
                <a:ea typeface="Karla"/>
                <a:cs typeface="Karla"/>
                <a:sym typeface="Karla"/>
              </a:rPr>
              <a:t> predictors</a:t>
            </a:r>
            <a:endParaRPr/>
          </a:p>
        </p:txBody>
      </p:sp>
      <p:sp>
        <p:nvSpPr>
          <p:cNvPr id="1392" name="Google Shape;1392;p110"/>
          <p:cNvSpPr/>
          <p:nvPr/>
        </p:nvSpPr>
        <p:spPr>
          <a:xfrm>
            <a:off x="2606722" y="3589362"/>
            <a:ext cx="327547" cy="1705970"/>
          </a:xfrm>
          <a:prstGeom prst="leftBrace">
            <a:avLst>
              <a:gd name="adj1" fmla="val 8333"/>
              <a:gd name="adj2" fmla="val 50000"/>
            </a:avLst>
          </a:prstGeom>
          <a:noFill/>
          <a:ln w="2642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393" name="Google Shape;1393;p110"/>
          <p:cNvSpPr txBox="1"/>
          <p:nvPr/>
        </p:nvSpPr>
        <p:spPr>
          <a:xfrm rot="-5400000">
            <a:off x="759970" y="4180737"/>
            <a:ext cx="269657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a:solidFill>
                  <a:schemeClr val="dk1"/>
                </a:solidFill>
                <a:latin typeface="Karla"/>
                <a:ea typeface="Karla"/>
                <a:cs typeface="Karla"/>
                <a:sym typeface="Karla"/>
              </a:rPr>
              <a:t>n</a:t>
            </a:r>
            <a:r>
              <a:rPr lang="en-US" sz="2800">
                <a:solidFill>
                  <a:schemeClr val="dk1"/>
                </a:solidFill>
                <a:latin typeface="Karla"/>
                <a:ea typeface="Karla"/>
                <a:cs typeface="Karla"/>
                <a:sym typeface="Karla"/>
              </a:rPr>
              <a:t>  observations</a:t>
            </a:r>
            <a:endParaRPr sz="2800">
              <a:solidFill>
                <a:schemeClr val="dk1"/>
              </a:solidFill>
              <a:latin typeface="Karla"/>
              <a:ea typeface="Karla"/>
              <a:cs typeface="Karla"/>
              <a:sym typeface="Karl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11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Multilinear Models</a:t>
            </a:r>
            <a:endParaRPr/>
          </a:p>
        </p:txBody>
      </p:sp>
      <p:sp>
        <p:nvSpPr>
          <p:cNvPr id="1400" name="Google Shape;1400;p111"/>
          <p:cNvSpPr txBox="1">
            <a:spLocks noGrp="1"/>
          </p:cNvSpPr>
          <p:nvPr>
            <p:ph type="body" idx="1"/>
          </p:nvPr>
        </p:nvSpPr>
        <p:spPr>
          <a:xfrm>
            <a:off x="609600" y="1143000"/>
            <a:ext cx="10972800" cy="4865914"/>
          </a:xfrm>
          <a:prstGeom prst="rect">
            <a:avLst/>
          </a:prstGeom>
          <a:blipFill rotWithShape="1">
            <a:blip r:embed="rId3">
              <a:alphaModFix/>
            </a:blip>
            <a:stretch>
              <a:fillRect l="-388" t="-2126" b="-9621"/>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dirty="0"/>
              <a:t> </a:t>
            </a:r>
            <a:endParaRPr dirty="0"/>
          </a:p>
        </p:txBody>
      </p:sp>
      <p:sp>
        <p:nvSpPr>
          <p:cNvPr id="1401" name="Google Shape;1401;p11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102</a:t>
            </a:fld>
            <a:endParaRPr/>
          </a:p>
        </p:txBody>
      </p:sp>
      <p:pic>
        <p:nvPicPr>
          <p:cNvPr id="1402" name="Google Shape;1402;p111"/>
          <p:cNvPicPr preferRelativeResize="0"/>
          <p:nvPr/>
        </p:nvPicPr>
        <p:blipFill rotWithShape="1">
          <a:blip r:embed="rId4">
            <a:alphaModFix/>
          </a:blip>
          <a:srcRect/>
          <a:stretch/>
        </p:blipFill>
        <p:spPr>
          <a:xfrm>
            <a:off x="1775460" y="4233811"/>
            <a:ext cx="8641080" cy="328930"/>
          </a:xfrm>
          <a:prstGeom prst="rect">
            <a:avLst/>
          </a:prstGeom>
          <a:noFill/>
          <a:ln>
            <a:noFill/>
          </a:ln>
        </p:spPr>
      </p:pic>
      <p:pic>
        <p:nvPicPr>
          <p:cNvPr id="1403" name="Google Shape;1403;p111"/>
          <p:cNvPicPr preferRelativeResize="0"/>
          <p:nvPr/>
        </p:nvPicPr>
        <p:blipFill rotWithShape="1">
          <a:blip r:embed="rId5">
            <a:alphaModFix/>
          </a:blip>
          <a:srcRect/>
          <a:stretch/>
        </p:blipFill>
        <p:spPr>
          <a:xfrm>
            <a:off x="1676379" y="5505112"/>
            <a:ext cx="8641080" cy="39116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1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Multiple Linear Regression</a:t>
            </a:r>
            <a:endParaRPr/>
          </a:p>
        </p:txBody>
      </p:sp>
      <p:sp>
        <p:nvSpPr>
          <p:cNvPr id="1410" name="Google Shape;1410;p112"/>
          <p:cNvSpPr txBox="1">
            <a:spLocks noGrp="1"/>
          </p:cNvSpPr>
          <p:nvPr>
            <p:ph type="body" idx="1"/>
          </p:nvPr>
        </p:nvSpPr>
        <p:spPr>
          <a:xfrm>
            <a:off x="609600" y="1143000"/>
            <a:ext cx="10972800" cy="5334000"/>
          </a:xfrm>
          <a:prstGeom prst="rect">
            <a:avLst/>
          </a:prstGeom>
          <a:blipFill rotWithShape="1">
            <a:blip r:embed="rId3">
              <a:alphaModFix/>
            </a:blip>
            <a:stretch>
              <a:fillRect l="-499" t="-342" r="-1109"/>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1411" name="Google Shape;1411;p11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103</a:t>
            </a:fld>
            <a:endParaRPr/>
          </a:p>
        </p:txBody>
      </p:sp>
      <p:pic>
        <p:nvPicPr>
          <p:cNvPr id="1412" name="Google Shape;1412;p112"/>
          <p:cNvPicPr preferRelativeResize="0"/>
          <p:nvPr/>
        </p:nvPicPr>
        <p:blipFill rotWithShape="1">
          <a:blip r:embed="rId4">
            <a:alphaModFix/>
          </a:blip>
          <a:srcRect/>
          <a:stretch/>
        </p:blipFill>
        <p:spPr>
          <a:xfrm>
            <a:off x="1847829" y="2806757"/>
            <a:ext cx="6858000" cy="386080"/>
          </a:xfrm>
          <a:prstGeom prst="rect">
            <a:avLst/>
          </a:prstGeom>
          <a:noFill/>
          <a:ln>
            <a:noFill/>
          </a:ln>
        </p:spPr>
      </p:pic>
      <p:pic>
        <p:nvPicPr>
          <p:cNvPr id="1413" name="Google Shape;1413;p112"/>
          <p:cNvPicPr preferRelativeResize="0"/>
          <p:nvPr/>
        </p:nvPicPr>
        <p:blipFill rotWithShape="1">
          <a:blip r:embed="rId5">
            <a:alphaModFix/>
          </a:blip>
          <a:srcRect l="25600"/>
          <a:stretch/>
        </p:blipFill>
        <p:spPr>
          <a:xfrm>
            <a:off x="3733799" y="4328672"/>
            <a:ext cx="7202805" cy="1733550"/>
          </a:xfrm>
          <a:prstGeom prst="rect">
            <a:avLst/>
          </a:prstGeom>
          <a:noFill/>
          <a:ln>
            <a:noFill/>
          </a:ln>
        </p:spPr>
      </p:pic>
      <p:sp>
        <p:nvSpPr>
          <p:cNvPr id="1414" name="Google Shape;1414;p112"/>
          <p:cNvSpPr txBox="1"/>
          <p:nvPr/>
        </p:nvSpPr>
        <p:spPr>
          <a:xfrm>
            <a:off x="723900" y="4329893"/>
            <a:ext cx="2895599" cy="1630575"/>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13"/>
          <p:cNvSpPr txBox="1">
            <a:spLocks noGrp="1"/>
          </p:cNvSpPr>
          <p:nvPr>
            <p:ph type="body" idx="1"/>
          </p:nvPr>
        </p:nvSpPr>
        <p:spPr>
          <a:xfrm>
            <a:off x="833415" y="1177758"/>
            <a:ext cx="10327008" cy="2111143"/>
          </a:xfrm>
          <a:prstGeom prst="rect">
            <a:avLst/>
          </a:prstGeom>
          <a:blipFill rotWithShape="1">
            <a:blip r:embed="rId3">
              <a:alphaModFix/>
            </a:blip>
            <a:stretch>
              <a:fillRect l="-1239" t="-2881" b="-76651"/>
            </a:stretch>
          </a:blipFill>
          <a:ln>
            <a:noFill/>
          </a:ln>
        </p:spPr>
        <p:txBody>
          <a:bodyPr spcFirstLastPara="1" wrap="square" lIns="91425" tIns="45700" rIns="91425" bIns="45700" anchor="t" anchorCtr="0">
            <a:noAutofit/>
          </a:bodyPr>
          <a:lstStyle/>
          <a:p>
            <a:pPr marL="0" lvl="0" indent="0" algn="l" rtl="0">
              <a:spcBef>
                <a:spcPts val="0"/>
              </a:spcBef>
              <a:spcAft>
                <a:spcPts val="0"/>
              </a:spcAft>
              <a:buSzPts val="2800"/>
              <a:buNone/>
            </a:pPr>
            <a:r>
              <a:rPr lang="en-US"/>
              <a:t> </a:t>
            </a:r>
            <a:endParaRPr/>
          </a:p>
        </p:txBody>
      </p:sp>
      <p:sp>
        <p:nvSpPr>
          <p:cNvPr id="1420" name="Google Shape;1420;p113"/>
          <p:cNvSpPr txBox="1">
            <a:spLocks noGrp="1"/>
          </p:cNvSpPr>
          <p:nvPr>
            <p:ph type="title"/>
          </p:nvPr>
        </p:nvSpPr>
        <p:spPr>
          <a:xfrm>
            <a:off x="349292" y="184633"/>
            <a:ext cx="11493416" cy="767276"/>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02060"/>
              </a:buClr>
              <a:buSzPts val="4400"/>
              <a:buFont typeface="Calibri"/>
              <a:buNone/>
            </a:pPr>
            <a:r>
              <a:rPr lang="en-US" sz="4400" b="1" i="0" u="none" strike="noStrike" cap="none">
                <a:solidFill>
                  <a:srgbClr val="002060"/>
                </a:solidFill>
                <a:latin typeface="Calibri"/>
                <a:ea typeface="Calibri"/>
                <a:cs typeface="Calibri"/>
                <a:sym typeface="Calibri"/>
              </a:rPr>
              <a:t>Multilinear Model, example </a:t>
            </a:r>
            <a:endParaRPr>
              <a:solidFill>
                <a:srgbClr val="002060"/>
              </a:solidFill>
            </a:endParaRPr>
          </a:p>
        </p:txBody>
      </p:sp>
      <p:sp>
        <p:nvSpPr>
          <p:cNvPr id="1421" name="Google Shape;1421;p113"/>
          <p:cNvSpPr txBox="1">
            <a:spLocks noGrp="1"/>
          </p:cNvSpPr>
          <p:nvPr>
            <p:ph type="sldNum" idx="12"/>
          </p:nvPr>
        </p:nvSpPr>
        <p:spPr>
          <a:xfrm>
            <a:off x="9144000" y="6400800"/>
            <a:ext cx="28448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104</a:t>
            </a:fld>
            <a:endParaRPr sz="1200" b="0" i="0" u="none" strike="noStrike" cap="none">
              <a:solidFill>
                <a:srgbClr val="888888"/>
              </a:solidFill>
              <a:latin typeface="Calibri"/>
              <a:ea typeface="Calibri"/>
              <a:cs typeface="Calibri"/>
              <a:sym typeface="Calibri"/>
            </a:endParaRPr>
          </a:p>
        </p:txBody>
      </p:sp>
      <p:grpSp>
        <p:nvGrpSpPr>
          <p:cNvPr id="1422" name="Google Shape;1422;p113"/>
          <p:cNvGrpSpPr/>
          <p:nvPr/>
        </p:nvGrpSpPr>
        <p:grpSpPr>
          <a:xfrm>
            <a:off x="2244436" y="3685309"/>
            <a:ext cx="8188036" cy="1233055"/>
            <a:chOff x="2244436" y="3685309"/>
            <a:chExt cx="8188036" cy="1233055"/>
          </a:xfrm>
        </p:grpSpPr>
        <p:sp>
          <p:nvSpPr>
            <p:cNvPr id="1423" name="Google Shape;1423;p113"/>
            <p:cNvSpPr/>
            <p:nvPr/>
          </p:nvSpPr>
          <p:spPr>
            <a:xfrm>
              <a:off x="2244436" y="3685309"/>
              <a:ext cx="1025236" cy="401782"/>
            </a:xfrm>
            <a:prstGeom prst="rect">
              <a:avLst/>
            </a:prstGeom>
            <a:solidFill>
              <a:srgbClr val="F2DADA">
                <a:alpha val="18823"/>
              </a:srgb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24" name="Google Shape;1424;p113"/>
            <p:cNvSpPr/>
            <p:nvPr/>
          </p:nvSpPr>
          <p:spPr>
            <a:xfrm>
              <a:off x="4641272" y="3685309"/>
              <a:ext cx="4087092" cy="401782"/>
            </a:xfrm>
            <a:prstGeom prst="rect">
              <a:avLst/>
            </a:prstGeom>
            <a:solidFill>
              <a:srgbClr val="F2DADA">
                <a:alpha val="18823"/>
              </a:srgb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25" name="Google Shape;1425;p113"/>
            <p:cNvSpPr/>
            <p:nvPr/>
          </p:nvSpPr>
          <p:spPr>
            <a:xfrm>
              <a:off x="10072254" y="3685309"/>
              <a:ext cx="360218" cy="1233055"/>
            </a:xfrm>
            <a:prstGeom prst="rect">
              <a:avLst/>
            </a:prstGeom>
            <a:solidFill>
              <a:srgbClr val="F2DADA">
                <a:alpha val="18823"/>
              </a:srgbClr>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1426" name="Google Shape;1426;p113"/>
          <p:cNvGrpSpPr/>
          <p:nvPr/>
        </p:nvGrpSpPr>
        <p:grpSpPr>
          <a:xfrm>
            <a:off x="3117850" y="5618010"/>
            <a:ext cx="6191250" cy="1201762"/>
            <a:chOff x="3117850" y="5618010"/>
            <a:chExt cx="6191250" cy="1201762"/>
          </a:xfrm>
        </p:grpSpPr>
        <p:grpSp>
          <p:nvGrpSpPr>
            <p:cNvPr id="1427" name="Google Shape;1427;p113"/>
            <p:cNvGrpSpPr/>
            <p:nvPr/>
          </p:nvGrpSpPr>
          <p:grpSpPr>
            <a:xfrm>
              <a:off x="3117850" y="5618010"/>
              <a:ext cx="6191250" cy="1201762"/>
              <a:chOff x="3117850" y="5618010"/>
              <a:chExt cx="6191250" cy="1201762"/>
            </a:xfrm>
          </p:grpSpPr>
          <p:sp>
            <p:nvSpPr>
              <p:cNvPr id="1428" name="Google Shape;1428;p113"/>
              <p:cNvSpPr txBox="1"/>
              <p:nvPr/>
            </p:nvSpPr>
            <p:spPr>
              <a:xfrm>
                <a:off x="4100948" y="5618010"/>
                <a:ext cx="410690" cy="36933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1429" name="Google Shape;1429;p113"/>
              <p:cNvGrpSpPr/>
              <p:nvPr/>
            </p:nvGrpSpPr>
            <p:grpSpPr>
              <a:xfrm>
                <a:off x="3117850" y="5625972"/>
                <a:ext cx="6191250" cy="1193800"/>
                <a:chOff x="3117850" y="5625972"/>
                <a:chExt cx="6191250" cy="1193800"/>
              </a:xfrm>
            </p:grpSpPr>
            <p:pic>
              <p:nvPicPr>
                <p:cNvPr id="1430" name="Google Shape;1430;p113"/>
                <p:cNvPicPr preferRelativeResize="0"/>
                <p:nvPr/>
              </p:nvPicPr>
              <p:blipFill rotWithShape="1">
                <a:blip r:embed="rId5">
                  <a:alphaModFix/>
                </a:blip>
                <a:srcRect l="2014" r="2417"/>
                <a:stretch/>
              </p:blipFill>
              <p:spPr>
                <a:xfrm>
                  <a:off x="3117850" y="5651093"/>
                  <a:ext cx="958850" cy="381000"/>
                </a:xfrm>
                <a:prstGeom prst="rect">
                  <a:avLst/>
                </a:prstGeom>
                <a:noFill/>
                <a:ln>
                  <a:noFill/>
                </a:ln>
              </p:spPr>
            </p:pic>
            <p:pic>
              <p:nvPicPr>
                <p:cNvPr id="1431" name="Google Shape;1431;p113"/>
                <p:cNvPicPr preferRelativeResize="0"/>
                <p:nvPr/>
              </p:nvPicPr>
              <p:blipFill rotWithShape="1">
                <a:blip r:embed="rId6">
                  <a:alphaModFix/>
                </a:blip>
                <a:srcRect l="1" r="6666"/>
                <a:stretch/>
              </p:blipFill>
              <p:spPr>
                <a:xfrm>
                  <a:off x="8953500" y="5625972"/>
                  <a:ext cx="355600" cy="1193800"/>
                </a:xfrm>
                <a:prstGeom prst="rect">
                  <a:avLst/>
                </a:prstGeom>
                <a:noFill/>
                <a:ln>
                  <a:noFill/>
                </a:ln>
              </p:spPr>
            </p:pic>
            <p:pic>
              <p:nvPicPr>
                <p:cNvPr id="1432" name="Google Shape;1432;p113"/>
                <p:cNvPicPr preferRelativeResize="0"/>
                <p:nvPr/>
              </p:nvPicPr>
              <p:blipFill rotWithShape="1">
                <a:blip r:embed="rId7">
                  <a:alphaModFix/>
                </a:blip>
                <a:srcRect l="929" r="484"/>
                <a:stretch/>
              </p:blipFill>
              <p:spPr>
                <a:xfrm>
                  <a:off x="4676775" y="5625972"/>
                  <a:ext cx="3768726" cy="381000"/>
                </a:xfrm>
                <a:prstGeom prst="rect">
                  <a:avLst/>
                </a:prstGeom>
                <a:noFill/>
                <a:ln>
                  <a:noFill/>
                </a:ln>
              </p:spPr>
            </p:pic>
          </p:grpSp>
        </p:grpSp>
        <p:sp>
          <p:nvSpPr>
            <p:cNvPr id="1433" name="Google Shape;1433;p113"/>
            <p:cNvSpPr txBox="1"/>
            <p:nvPr/>
          </p:nvSpPr>
          <p:spPr>
            <a:xfrm>
              <a:off x="8323696" y="5618010"/>
              <a:ext cx="809335" cy="369332"/>
            </a:xfrm>
            <a:prstGeom prst="rect">
              <a:avLst/>
            </a:prstGeom>
            <a:blipFill rotWithShape="1">
              <a:blip r:embed="rId8">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1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dirty="0"/>
              <a:t>Multilinear Model, An Example </a:t>
            </a:r>
            <a:endParaRPr dirty="0"/>
          </a:p>
        </p:txBody>
      </p:sp>
      <p:sp>
        <p:nvSpPr>
          <p:cNvPr id="1439" name="Google Shape;1439;p114"/>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p:txBody>
      </p:sp>
      <p:sp>
        <p:nvSpPr>
          <p:cNvPr id="1440" name="Google Shape;1440;p11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105</a:t>
            </a:fld>
            <a:endParaRPr/>
          </a:p>
        </p:txBody>
      </p:sp>
      <p:pic>
        <p:nvPicPr>
          <p:cNvPr id="1441" name="Google Shape;1441;p114"/>
          <p:cNvPicPr preferRelativeResize="0"/>
          <p:nvPr/>
        </p:nvPicPr>
        <p:blipFill rotWithShape="1">
          <a:blip r:embed="rId3">
            <a:alphaModFix/>
          </a:blip>
          <a:srcRect/>
          <a:stretch/>
        </p:blipFill>
        <p:spPr>
          <a:xfrm>
            <a:off x="2558202" y="1143000"/>
            <a:ext cx="7075596" cy="54890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1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Multiple Linear Regression</a:t>
            </a:r>
            <a:endParaRPr/>
          </a:p>
        </p:txBody>
      </p:sp>
      <p:sp>
        <p:nvSpPr>
          <p:cNvPr id="1448" name="Google Shape;1448;p115"/>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a:t>The model takes a simple algebraic form:</a:t>
            </a:r>
            <a:endParaRPr/>
          </a:p>
          <a:p>
            <a:pPr marL="182880" lvl="0" indent="-53339" algn="l" rtl="0">
              <a:spcBef>
                <a:spcPts val="480"/>
              </a:spcBef>
              <a:spcAft>
                <a:spcPts val="0"/>
              </a:spcAft>
              <a:buSzPts val="2040"/>
              <a:buNone/>
            </a:pPr>
            <a:endParaRPr sz="2400"/>
          </a:p>
          <a:p>
            <a:pPr marL="182880" lvl="0" indent="-53339" algn="l" rtl="0">
              <a:spcBef>
                <a:spcPts val="480"/>
              </a:spcBef>
              <a:spcAft>
                <a:spcPts val="0"/>
              </a:spcAft>
              <a:buSzPts val="2040"/>
              <a:buNone/>
            </a:pPr>
            <a:endParaRPr sz="2400"/>
          </a:p>
          <a:p>
            <a:pPr marL="182880" lvl="0" indent="-53339" algn="l" rtl="0">
              <a:spcBef>
                <a:spcPts val="480"/>
              </a:spcBef>
              <a:spcAft>
                <a:spcPts val="0"/>
              </a:spcAft>
              <a:buSzPts val="2040"/>
              <a:buNone/>
            </a:pPr>
            <a:endParaRPr sz="2400"/>
          </a:p>
          <a:p>
            <a:pPr marL="182880" lvl="0" indent="-182880" algn="l" rtl="0">
              <a:spcBef>
                <a:spcPts val="480"/>
              </a:spcBef>
              <a:spcAft>
                <a:spcPts val="0"/>
              </a:spcAft>
              <a:buSzPts val="2040"/>
              <a:buChar char="•"/>
            </a:pPr>
            <a:r>
              <a:rPr lang="en-US" sz="2400"/>
              <a:t>Thus, the MSE can be expressed in vector notation as</a:t>
            </a:r>
            <a:endParaRPr/>
          </a:p>
          <a:p>
            <a:pPr marL="182880" lvl="0" indent="-53339" algn="l" rtl="0">
              <a:spcBef>
                <a:spcPts val="480"/>
              </a:spcBef>
              <a:spcAft>
                <a:spcPts val="0"/>
              </a:spcAft>
              <a:buSzPts val="2040"/>
              <a:buNone/>
            </a:pPr>
            <a:endParaRPr sz="2400"/>
          </a:p>
          <a:p>
            <a:pPr marL="182880" lvl="0" indent="-53339" algn="l" rtl="0">
              <a:spcBef>
                <a:spcPts val="480"/>
              </a:spcBef>
              <a:spcAft>
                <a:spcPts val="0"/>
              </a:spcAft>
              <a:buSzPts val="2040"/>
              <a:buNone/>
            </a:pPr>
            <a:endParaRPr sz="2400"/>
          </a:p>
          <a:p>
            <a:pPr marL="182880" lvl="0" indent="-182880" algn="l" rtl="0">
              <a:spcBef>
                <a:spcPts val="480"/>
              </a:spcBef>
              <a:spcAft>
                <a:spcPts val="0"/>
              </a:spcAft>
              <a:buSzPts val="2040"/>
              <a:buChar char="•"/>
            </a:pPr>
            <a:r>
              <a:rPr lang="en-US" sz="2400"/>
              <a:t>Minimizing the MSE using vector calculus yields, </a:t>
            </a:r>
            <a:endParaRPr/>
          </a:p>
          <a:p>
            <a:pPr marL="0" lvl="0" indent="0" algn="l" rtl="0">
              <a:spcBef>
                <a:spcPts val="480"/>
              </a:spcBef>
              <a:spcAft>
                <a:spcPts val="0"/>
              </a:spcAft>
              <a:buSzPts val="2040"/>
              <a:buNone/>
            </a:pPr>
            <a:r>
              <a:rPr lang="en-US" sz="2400"/>
              <a:t> </a:t>
            </a:r>
            <a:endParaRPr/>
          </a:p>
          <a:p>
            <a:pPr marL="0" lvl="0" indent="0" algn="l" rtl="0">
              <a:spcBef>
                <a:spcPts val="480"/>
              </a:spcBef>
              <a:spcAft>
                <a:spcPts val="0"/>
              </a:spcAft>
              <a:buSzPts val="2040"/>
              <a:buNone/>
            </a:pPr>
            <a:r>
              <a:rPr lang="en-US" sz="2400"/>
              <a:t> </a:t>
            </a:r>
            <a:endParaRPr/>
          </a:p>
          <a:p>
            <a:pPr marL="182880" lvl="0" indent="-53339" algn="l" rtl="0">
              <a:spcBef>
                <a:spcPts val="480"/>
              </a:spcBef>
              <a:spcAft>
                <a:spcPts val="0"/>
              </a:spcAft>
              <a:buSzPts val="2040"/>
              <a:buNone/>
            </a:pPr>
            <a:endParaRPr sz="2400"/>
          </a:p>
          <a:p>
            <a:pPr marL="182880" lvl="0" indent="-53339" algn="l" rtl="0">
              <a:spcBef>
                <a:spcPts val="480"/>
              </a:spcBef>
              <a:spcAft>
                <a:spcPts val="0"/>
              </a:spcAft>
              <a:buSzPts val="2040"/>
              <a:buNone/>
            </a:pPr>
            <a:endParaRPr sz="2400"/>
          </a:p>
          <a:p>
            <a:pPr marL="182880" lvl="0" indent="-53339" algn="l" rtl="0">
              <a:spcBef>
                <a:spcPts val="480"/>
              </a:spcBef>
              <a:spcAft>
                <a:spcPts val="0"/>
              </a:spcAft>
              <a:buSzPts val="2040"/>
              <a:buNone/>
            </a:pPr>
            <a:endParaRPr sz="2400"/>
          </a:p>
          <a:p>
            <a:pPr marL="182880" lvl="0" indent="-53339" algn="l" rtl="0">
              <a:spcBef>
                <a:spcPts val="480"/>
              </a:spcBef>
              <a:spcAft>
                <a:spcPts val="0"/>
              </a:spcAft>
              <a:buSzPts val="2040"/>
              <a:buNone/>
            </a:pPr>
            <a:endParaRPr sz="2400"/>
          </a:p>
          <a:p>
            <a:pPr marL="182880" lvl="0" indent="-53339" algn="l" rtl="0">
              <a:spcBef>
                <a:spcPts val="480"/>
              </a:spcBef>
              <a:spcAft>
                <a:spcPts val="0"/>
              </a:spcAft>
              <a:buSzPts val="2040"/>
              <a:buNone/>
            </a:pPr>
            <a:endParaRPr sz="2400"/>
          </a:p>
        </p:txBody>
      </p:sp>
      <p:sp>
        <p:nvSpPr>
          <p:cNvPr id="1449" name="Google Shape;1449;p11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106</a:t>
            </a:fld>
            <a:endParaRPr/>
          </a:p>
        </p:txBody>
      </p:sp>
      <p:pic>
        <p:nvPicPr>
          <p:cNvPr id="1450" name="Google Shape;1450;p115"/>
          <p:cNvPicPr preferRelativeResize="0"/>
          <p:nvPr/>
        </p:nvPicPr>
        <p:blipFill rotWithShape="1">
          <a:blip r:embed="rId3">
            <a:alphaModFix/>
          </a:blip>
          <a:srcRect/>
          <a:stretch/>
        </p:blipFill>
        <p:spPr>
          <a:xfrm>
            <a:off x="4343400" y="1927761"/>
            <a:ext cx="1940560" cy="335280"/>
          </a:xfrm>
          <a:prstGeom prst="rect">
            <a:avLst/>
          </a:prstGeom>
          <a:noFill/>
          <a:ln>
            <a:noFill/>
          </a:ln>
        </p:spPr>
      </p:pic>
      <p:pic>
        <p:nvPicPr>
          <p:cNvPr id="1451" name="Google Shape;1451;p115"/>
          <p:cNvPicPr preferRelativeResize="0"/>
          <p:nvPr/>
        </p:nvPicPr>
        <p:blipFill rotWithShape="1">
          <a:blip r:embed="rId4">
            <a:alphaModFix/>
          </a:blip>
          <a:srcRect/>
          <a:stretch/>
        </p:blipFill>
        <p:spPr>
          <a:xfrm>
            <a:off x="4079240" y="3383082"/>
            <a:ext cx="4033520" cy="751840"/>
          </a:xfrm>
          <a:prstGeom prst="rect">
            <a:avLst/>
          </a:prstGeom>
          <a:noFill/>
          <a:ln>
            <a:noFill/>
          </a:ln>
        </p:spPr>
      </p:pic>
      <p:pic>
        <p:nvPicPr>
          <p:cNvPr id="1452" name="Google Shape;1452;p115"/>
          <p:cNvPicPr preferRelativeResize="0"/>
          <p:nvPr/>
        </p:nvPicPr>
        <p:blipFill rotWithShape="1">
          <a:blip r:embed="rId5">
            <a:alphaModFix/>
          </a:blip>
          <a:srcRect/>
          <a:stretch/>
        </p:blipFill>
        <p:spPr>
          <a:xfrm>
            <a:off x="2921000" y="5066030"/>
            <a:ext cx="6350000" cy="7823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4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500"/>
                                  </p:stCondLst>
                                  <p:childTnLst>
                                    <p:set>
                                      <p:cBhvr>
                                        <p:cTn id="16" dur="1" fill="hold">
                                          <p:stCondLst>
                                            <p:cond delay="0"/>
                                          </p:stCondLst>
                                        </p:cTn>
                                        <p:tgtEl>
                                          <p:spTgt spid="14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4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16"/>
          <p:cNvSpPr txBox="1">
            <a:spLocks noGrp="1"/>
          </p:cNvSpPr>
          <p:nvPr>
            <p:ph type="title"/>
          </p:nvPr>
        </p:nvSpPr>
        <p:spPr>
          <a:xfrm>
            <a:off x="349292" y="193671"/>
            <a:ext cx="11493416" cy="76727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Qualitative Predictors</a:t>
            </a:r>
            <a:endParaRPr/>
          </a:p>
        </p:txBody>
      </p:sp>
      <p:sp>
        <p:nvSpPr>
          <p:cNvPr id="1458" name="Google Shape;1458;p116"/>
          <p:cNvSpPr txBox="1">
            <a:spLocks noGrp="1"/>
          </p:cNvSpPr>
          <p:nvPr>
            <p:ph type="body" idx="1"/>
          </p:nvPr>
        </p:nvSpPr>
        <p:spPr>
          <a:xfrm>
            <a:off x="833414" y="1154898"/>
            <a:ext cx="10520385" cy="224311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a:latin typeface="Karla"/>
                <a:ea typeface="Karla"/>
                <a:cs typeface="Karla"/>
                <a:sym typeface="Karla"/>
              </a:rPr>
              <a:t>So far, we have assumed that all variables are quantitative. But in practice,  often some predictors are </a:t>
            </a:r>
            <a:r>
              <a:rPr lang="en-US" sz="2400" b="1">
                <a:latin typeface="Karla"/>
                <a:ea typeface="Karla"/>
                <a:cs typeface="Karla"/>
                <a:sym typeface="Karla"/>
              </a:rPr>
              <a:t>qualitative</a:t>
            </a:r>
            <a:r>
              <a:rPr lang="en-US" sz="2400"/>
              <a:t>. </a:t>
            </a:r>
            <a:endParaRPr/>
          </a:p>
          <a:p>
            <a:pPr marL="182880" lvl="0" indent="-182880" algn="l" rtl="0">
              <a:spcBef>
                <a:spcPts val="480"/>
              </a:spcBef>
              <a:spcAft>
                <a:spcPts val="0"/>
              </a:spcAft>
              <a:buSzPts val="2040"/>
              <a:buChar char="•"/>
            </a:pPr>
            <a:r>
              <a:rPr lang="en-US" sz="2400" b="1"/>
              <a:t>Example</a:t>
            </a:r>
            <a:r>
              <a:rPr lang="en-US" sz="2400"/>
              <a:t>:  The Credit data set contains information about balance, age, cards, education, income, limit , and rating for a number of potential customers.</a:t>
            </a:r>
            <a:endParaRPr/>
          </a:p>
          <a:p>
            <a:pPr marL="182880" lvl="0" indent="-53339" algn="l" rtl="0">
              <a:spcBef>
                <a:spcPts val="480"/>
              </a:spcBef>
              <a:spcAft>
                <a:spcPts val="0"/>
              </a:spcAft>
              <a:buSzPts val="2040"/>
              <a:buNone/>
            </a:pPr>
            <a:endParaRPr sz="2400"/>
          </a:p>
        </p:txBody>
      </p:sp>
      <p:sp>
        <p:nvSpPr>
          <p:cNvPr id="1459" name="Google Shape;1459;p11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107</a:t>
            </a:fld>
            <a:endParaRPr/>
          </a:p>
        </p:txBody>
      </p:sp>
      <p:graphicFrame>
        <p:nvGraphicFramePr>
          <p:cNvPr id="1460" name="Google Shape;1460;p116"/>
          <p:cNvGraphicFramePr/>
          <p:nvPr>
            <p:extLst>
              <p:ext uri="{D42A27DB-BD31-4B8C-83A1-F6EECF244321}">
                <p14:modId xmlns:p14="http://schemas.microsoft.com/office/powerpoint/2010/main" val="3124048359"/>
              </p:ext>
            </p:extLst>
          </p:nvPr>
        </p:nvGraphicFramePr>
        <p:xfrm>
          <a:off x="833415" y="3459992"/>
          <a:ext cx="10168200" cy="2619570"/>
        </p:xfrm>
        <a:graphic>
          <a:graphicData uri="http://schemas.openxmlformats.org/drawingml/2006/table">
            <a:tbl>
              <a:tblPr firstRow="1" bandRow="1">
                <a:noFill/>
              </a:tblPr>
              <a:tblGrid>
                <a:gridCol w="921075">
                  <a:extLst>
                    <a:ext uri="{9D8B030D-6E8A-4147-A177-3AD203B41FA5}">
                      <a16:colId xmlns:a16="http://schemas.microsoft.com/office/drawing/2014/main" val="20000"/>
                    </a:ext>
                  </a:extLst>
                </a:gridCol>
                <a:gridCol w="713100">
                  <a:extLst>
                    <a:ext uri="{9D8B030D-6E8A-4147-A177-3AD203B41FA5}">
                      <a16:colId xmlns:a16="http://schemas.microsoft.com/office/drawing/2014/main" val="20001"/>
                    </a:ext>
                  </a:extLst>
                </a:gridCol>
                <a:gridCol w="841700">
                  <a:extLst>
                    <a:ext uri="{9D8B030D-6E8A-4147-A177-3AD203B41FA5}">
                      <a16:colId xmlns:a16="http://schemas.microsoft.com/office/drawing/2014/main" val="20002"/>
                    </a:ext>
                  </a:extLst>
                </a:gridCol>
                <a:gridCol w="773425">
                  <a:extLst>
                    <a:ext uri="{9D8B030D-6E8A-4147-A177-3AD203B41FA5}">
                      <a16:colId xmlns:a16="http://schemas.microsoft.com/office/drawing/2014/main" val="20003"/>
                    </a:ext>
                  </a:extLst>
                </a:gridCol>
                <a:gridCol w="567050">
                  <a:extLst>
                    <a:ext uri="{9D8B030D-6E8A-4147-A177-3AD203B41FA5}">
                      <a16:colId xmlns:a16="http://schemas.microsoft.com/office/drawing/2014/main" val="20004"/>
                    </a:ext>
                  </a:extLst>
                </a:gridCol>
                <a:gridCol w="1178250">
                  <a:extLst>
                    <a:ext uri="{9D8B030D-6E8A-4147-A177-3AD203B41FA5}">
                      <a16:colId xmlns:a16="http://schemas.microsoft.com/office/drawing/2014/main" val="20005"/>
                    </a:ext>
                  </a:extLst>
                </a:gridCol>
                <a:gridCol w="908375">
                  <a:extLst>
                    <a:ext uri="{9D8B030D-6E8A-4147-A177-3AD203B41FA5}">
                      <a16:colId xmlns:a16="http://schemas.microsoft.com/office/drawing/2014/main" val="20006"/>
                    </a:ext>
                  </a:extLst>
                </a:gridCol>
                <a:gridCol w="1013150">
                  <a:extLst>
                    <a:ext uri="{9D8B030D-6E8A-4147-A177-3AD203B41FA5}">
                      <a16:colId xmlns:a16="http://schemas.microsoft.com/office/drawing/2014/main" val="20007"/>
                    </a:ext>
                  </a:extLst>
                </a:gridCol>
                <a:gridCol w="998850">
                  <a:extLst>
                    <a:ext uri="{9D8B030D-6E8A-4147-A177-3AD203B41FA5}">
                      <a16:colId xmlns:a16="http://schemas.microsoft.com/office/drawing/2014/main" val="20008"/>
                    </a:ext>
                  </a:extLst>
                </a:gridCol>
                <a:gridCol w="1214750">
                  <a:extLst>
                    <a:ext uri="{9D8B030D-6E8A-4147-A177-3AD203B41FA5}">
                      <a16:colId xmlns:a16="http://schemas.microsoft.com/office/drawing/2014/main" val="20009"/>
                    </a:ext>
                  </a:extLst>
                </a:gridCol>
                <a:gridCol w="1038475">
                  <a:extLst>
                    <a:ext uri="{9D8B030D-6E8A-4147-A177-3AD203B41FA5}">
                      <a16:colId xmlns:a16="http://schemas.microsoft.com/office/drawing/2014/main" val="20010"/>
                    </a:ext>
                  </a:extLst>
                </a:gridCol>
              </a:tblGrid>
              <a:tr h="281025">
                <a:tc>
                  <a:txBody>
                    <a:bodyPr/>
                    <a:lstStyle/>
                    <a:p>
                      <a:pPr marL="0" marR="0" lvl="0" indent="0" algn="l" rtl="0">
                        <a:spcBef>
                          <a:spcPts val="0"/>
                        </a:spcBef>
                        <a:spcAft>
                          <a:spcPts val="0"/>
                        </a:spcAft>
                        <a:buNone/>
                      </a:pPr>
                      <a:r>
                        <a:rPr lang="en-US" sz="1600" b="1" i="0">
                          <a:solidFill>
                            <a:schemeClr val="dk2"/>
                          </a:solidFill>
                          <a:latin typeface="Karla"/>
                          <a:ea typeface="Karla"/>
                          <a:cs typeface="Karla"/>
                          <a:sym typeface="Karla"/>
                        </a:rPr>
                        <a:t>Income</a:t>
                      </a:r>
                      <a:endParaRPr/>
                    </a:p>
                  </a:txBody>
                  <a:tcPr marL="91450" marR="91450" marT="45725" marB="45725" anchor="ctr"/>
                </a:tc>
                <a:tc>
                  <a:txBody>
                    <a:bodyPr/>
                    <a:lstStyle/>
                    <a:p>
                      <a:pPr marL="0" marR="0" lvl="0" indent="0" algn="l" rtl="0">
                        <a:spcBef>
                          <a:spcPts val="0"/>
                        </a:spcBef>
                        <a:spcAft>
                          <a:spcPts val="0"/>
                        </a:spcAft>
                        <a:buNone/>
                      </a:pPr>
                      <a:r>
                        <a:rPr lang="en-US" sz="1600" b="1" i="0">
                          <a:solidFill>
                            <a:schemeClr val="dk2"/>
                          </a:solidFill>
                          <a:latin typeface="Karla"/>
                          <a:ea typeface="Karla"/>
                          <a:cs typeface="Karla"/>
                          <a:sym typeface="Karla"/>
                        </a:rPr>
                        <a:t>Limit</a:t>
                      </a:r>
                      <a:endParaRPr/>
                    </a:p>
                  </a:txBody>
                  <a:tcPr marL="91450" marR="91450" marT="45725" marB="45725" anchor="ctr"/>
                </a:tc>
                <a:tc>
                  <a:txBody>
                    <a:bodyPr/>
                    <a:lstStyle/>
                    <a:p>
                      <a:pPr marL="0" marR="0" lvl="0" indent="0" algn="l" rtl="0">
                        <a:spcBef>
                          <a:spcPts val="0"/>
                        </a:spcBef>
                        <a:spcAft>
                          <a:spcPts val="0"/>
                        </a:spcAft>
                        <a:buNone/>
                      </a:pPr>
                      <a:r>
                        <a:rPr lang="en-US" sz="1600" b="1" i="0">
                          <a:solidFill>
                            <a:schemeClr val="dk2"/>
                          </a:solidFill>
                          <a:latin typeface="Karla"/>
                          <a:ea typeface="Karla"/>
                          <a:cs typeface="Karla"/>
                          <a:sym typeface="Karla"/>
                        </a:rPr>
                        <a:t>Rating</a:t>
                      </a:r>
                      <a:endParaRPr/>
                    </a:p>
                  </a:txBody>
                  <a:tcPr marL="91450" marR="91450" marT="45725" marB="45725" anchor="ctr"/>
                </a:tc>
                <a:tc>
                  <a:txBody>
                    <a:bodyPr/>
                    <a:lstStyle/>
                    <a:p>
                      <a:pPr marL="0" marR="0" lvl="0" indent="0" algn="l" rtl="0">
                        <a:spcBef>
                          <a:spcPts val="0"/>
                        </a:spcBef>
                        <a:spcAft>
                          <a:spcPts val="0"/>
                        </a:spcAft>
                        <a:buNone/>
                      </a:pPr>
                      <a:r>
                        <a:rPr lang="en-US" sz="1600" b="1" i="0">
                          <a:solidFill>
                            <a:schemeClr val="dk2"/>
                          </a:solidFill>
                          <a:latin typeface="Karla"/>
                          <a:ea typeface="Karla"/>
                          <a:cs typeface="Karla"/>
                          <a:sym typeface="Karla"/>
                        </a:rPr>
                        <a:t>Cards</a:t>
                      </a:r>
                      <a:endParaRPr/>
                    </a:p>
                  </a:txBody>
                  <a:tcPr marL="91450" marR="91450" marT="45725" marB="45725" anchor="ctr"/>
                </a:tc>
                <a:tc>
                  <a:txBody>
                    <a:bodyPr/>
                    <a:lstStyle/>
                    <a:p>
                      <a:pPr marL="0" marR="0" lvl="0" indent="0" algn="l" rtl="0">
                        <a:spcBef>
                          <a:spcPts val="0"/>
                        </a:spcBef>
                        <a:spcAft>
                          <a:spcPts val="0"/>
                        </a:spcAft>
                        <a:buNone/>
                      </a:pPr>
                      <a:r>
                        <a:rPr lang="en-US" sz="1600" b="1" i="0">
                          <a:solidFill>
                            <a:schemeClr val="dk2"/>
                          </a:solidFill>
                          <a:latin typeface="Karla"/>
                          <a:ea typeface="Karla"/>
                          <a:cs typeface="Karla"/>
                          <a:sym typeface="Karla"/>
                        </a:rPr>
                        <a:t>Age</a:t>
                      </a:r>
                      <a:endParaRPr/>
                    </a:p>
                  </a:txBody>
                  <a:tcPr marL="91450" marR="91450" marT="45725" marB="45725" anchor="ctr"/>
                </a:tc>
                <a:tc>
                  <a:txBody>
                    <a:bodyPr/>
                    <a:lstStyle/>
                    <a:p>
                      <a:pPr marL="0" marR="0" lvl="0" indent="0" algn="l" rtl="0">
                        <a:spcBef>
                          <a:spcPts val="0"/>
                        </a:spcBef>
                        <a:spcAft>
                          <a:spcPts val="0"/>
                        </a:spcAft>
                        <a:buNone/>
                      </a:pPr>
                      <a:r>
                        <a:rPr lang="en-US" sz="1600" b="1" i="0">
                          <a:solidFill>
                            <a:schemeClr val="dk2"/>
                          </a:solidFill>
                          <a:latin typeface="Karla"/>
                          <a:ea typeface="Karla"/>
                          <a:cs typeface="Karla"/>
                          <a:sym typeface="Karla"/>
                        </a:rPr>
                        <a:t>Education</a:t>
                      </a:r>
                      <a:endParaRPr/>
                    </a:p>
                  </a:txBody>
                  <a:tcPr marL="91450" marR="91450" marT="45725" marB="45725" anchor="ctr"/>
                </a:tc>
                <a:tc>
                  <a:txBody>
                    <a:bodyPr/>
                    <a:lstStyle/>
                    <a:p>
                      <a:pPr marL="0" marR="0" lvl="0" indent="0" algn="l" rtl="0">
                        <a:spcBef>
                          <a:spcPts val="0"/>
                        </a:spcBef>
                        <a:spcAft>
                          <a:spcPts val="0"/>
                        </a:spcAft>
                        <a:buNone/>
                      </a:pPr>
                      <a:r>
                        <a:rPr lang="en-US" sz="1600" b="1" i="0">
                          <a:solidFill>
                            <a:schemeClr val="accent2"/>
                          </a:solidFill>
                          <a:latin typeface="Karla"/>
                          <a:ea typeface="Karla"/>
                          <a:cs typeface="Karla"/>
                          <a:sym typeface="Karla"/>
                        </a:rPr>
                        <a:t>Gender</a:t>
                      </a:r>
                      <a:endParaRPr sz="1600" b="1" i="0">
                        <a:solidFill>
                          <a:schemeClr val="accent2"/>
                        </a:solidFill>
                        <a:latin typeface="Karla"/>
                        <a:ea typeface="Karla"/>
                        <a:cs typeface="Karla"/>
                        <a:sym typeface="Karla"/>
                      </a:endParaRPr>
                    </a:p>
                  </a:txBody>
                  <a:tcPr marL="91450" marR="91450" marT="45725" marB="45725" anchor="ctr"/>
                </a:tc>
                <a:tc>
                  <a:txBody>
                    <a:bodyPr/>
                    <a:lstStyle/>
                    <a:p>
                      <a:pPr marL="0" marR="0" lvl="0" indent="0" algn="l" rtl="0">
                        <a:spcBef>
                          <a:spcPts val="0"/>
                        </a:spcBef>
                        <a:spcAft>
                          <a:spcPts val="0"/>
                        </a:spcAft>
                        <a:buNone/>
                      </a:pPr>
                      <a:r>
                        <a:rPr lang="en-US" sz="1600" b="1" i="0">
                          <a:solidFill>
                            <a:schemeClr val="accent2"/>
                          </a:solidFill>
                          <a:latin typeface="Karla"/>
                          <a:ea typeface="Karla"/>
                          <a:cs typeface="Karla"/>
                          <a:sym typeface="Karla"/>
                        </a:rPr>
                        <a:t>Student</a:t>
                      </a:r>
                      <a:endParaRPr/>
                    </a:p>
                  </a:txBody>
                  <a:tcPr marL="91450" marR="91450" marT="45725" marB="45725" anchor="ctr"/>
                </a:tc>
                <a:tc>
                  <a:txBody>
                    <a:bodyPr/>
                    <a:lstStyle/>
                    <a:p>
                      <a:pPr marL="0" marR="0" lvl="0" indent="0" algn="l" rtl="0">
                        <a:spcBef>
                          <a:spcPts val="0"/>
                        </a:spcBef>
                        <a:spcAft>
                          <a:spcPts val="0"/>
                        </a:spcAft>
                        <a:buNone/>
                      </a:pPr>
                      <a:r>
                        <a:rPr lang="en-US" sz="1600" b="1" i="0">
                          <a:solidFill>
                            <a:schemeClr val="accent2"/>
                          </a:solidFill>
                          <a:latin typeface="Karla"/>
                          <a:ea typeface="Karla"/>
                          <a:cs typeface="Karla"/>
                          <a:sym typeface="Karla"/>
                        </a:rPr>
                        <a:t>Married</a:t>
                      </a:r>
                      <a:endParaRPr/>
                    </a:p>
                  </a:txBody>
                  <a:tcPr marL="91450" marR="91450" marT="45725" marB="45725" anchor="ctr"/>
                </a:tc>
                <a:tc>
                  <a:txBody>
                    <a:bodyPr/>
                    <a:lstStyle/>
                    <a:p>
                      <a:pPr marL="0" marR="0" lvl="0" indent="0" algn="l" rtl="0">
                        <a:spcBef>
                          <a:spcPts val="0"/>
                        </a:spcBef>
                        <a:spcAft>
                          <a:spcPts val="0"/>
                        </a:spcAft>
                        <a:buNone/>
                      </a:pPr>
                      <a:r>
                        <a:rPr lang="en-US" sz="1600" b="1" i="0">
                          <a:solidFill>
                            <a:schemeClr val="accent2"/>
                          </a:solidFill>
                          <a:latin typeface="Karla"/>
                          <a:ea typeface="Karla"/>
                          <a:cs typeface="Karla"/>
                          <a:sym typeface="Karla"/>
                        </a:rPr>
                        <a:t>Ethnicity</a:t>
                      </a:r>
                      <a:endParaRPr/>
                    </a:p>
                  </a:txBody>
                  <a:tcPr marL="91450" marR="91450" marT="45725" marB="45725" anchor="ctr"/>
                </a:tc>
                <a:tc>
                  <a:txBody>
                    <a:bodyPr/>
                    <a:lstStyle/>
                    <a:p>
                      <a:pPr marL="0" marR="0" lvl="0" indent="0" algn="l" rtl="0">
                        <a:spcBef>
                          <a:spcPts val="0"/>
                        </a:spcBef>
                        <a:spcAft>
                          <a:spcPts val="0"/>
                        </a:spcAft>
                        <a:buNone/>
                      </a:pPr>
                      <a:r>
                        <a:rPr lang="en-US" sz="1600" b="1" i="0">
                          <a:latin typeface="Karla"/>
                          <a:ea typeface="Karla"/>
                          <a:cs typeface="Karla"/>
                          <a:sym typeface="Karla"/>
                        </a:rPr>
                        <a:t>Balance</a:t>
                      </a:r>
                      <a:endParaRPr/>
                    </a:p>
                  </a:txBody>
                  <a:tcPr marL="91450" marR="91450" marT="45725" marB="45725" anchor="ctr">
                    <a:solidFill>
                      <a:srgbClr val="FFF184"/>
                    </a:solidFill>
                  </a:tcPr>
                </a:tc>
                <a:extLst>
                  <a:ext uri="{0D108BD9-81ED-4DB2-BD59-A6C34878D82A}">
                    <a16:rowId xmlns:a16="http://schemas.microsoft.com/office/drawing/2014/main" val="10000"/>
                  </a:ext>
                </a:extLst>
              </a:tr>
              <a:tr h="428925">
                <a:tc>
                  <a:txBody>
                    <a:bodyPr/>
                    <a:lstStyle/>
                    <a:p>
                      <a:pPr marL="0" marR="0" lvl="0" indent="0" algn="l" rtl="0">
                        <a:spcBef>
                          <a:spcPts val="0"/>
                        </a:spcBef>
                        <a:spcAft>
                          <a:spcPts val="0"/>
                        </a:spcAft>
                        <a:buNone/>
                      </a:pPr>
                      <a:r>
                        <a:rPr lang="en-US" sz="1600" b="0" i="0">
                          <a:latin typeface="Karla"/>
                          <a:ea typeface="Karla"/>
                          <a:cs typeface="Karla"/>
                          <a:sym typeface="Karla"/>
                        </a:rPr>
                        <a:t>14.890</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3606</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283</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2</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34</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11</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 Male</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No</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Yes</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Caucasian</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333</a:t>
                      </a:r>
                      <a:endParaRPr/>
                    </a:p>
                  </a:txBody>
                  <a:tcPr marL="91450" marR="91450" marT="45725" marB="45725">
                    <a:solidFill>
                      <a:srgbClr val="FFF184"/>
                    </a:solidFill>
                  </a:tcPr>
                </a:tc>
                <a:extLst>
                  <a:ext uri="{0D108BD9-81ED-4DB2-BD59-A6C34878D82A}">
                    <a16:rowId xmlns:a16="http://schemas.microsoft.com/office/drawing/2014/main" val="10001"/>
                  </a:ext>
                </a:extLst>
              </a:tr>
              <a:tr h="450150">
                <a:tc>
                  <a:txBody>
                    <a:bodyPr/>
                    <a:lstStyle/>
                    <a:p>
                      <a:pPr marL="0" marR="0" lvl="0" indent="0" algn="l" rtl="0">
                        <a:spcBef>
                          <a:spcPts val="0"/>
                        </a:spcBef>
                        <a:spcAft>
                          <a:spcPts val="0"/>
                        </a:spcAft>
                        <a:buNone/>
                      </a:pPr>
                      <a:r>
                        <a:rPr lang="en-US" sz="1600" b="0" i="0">
                          <a:latin typeface="Karla"/>
                          <a:ea typeface="Karla"/>
                          <a:cs typeface="Karla"/>
                          <a:sym typeface="Karla"/>
                        </a:rPr>
                        <a:t>106.02</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6645</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483</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3</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82</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15</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Female</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Yes</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Yes</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Asian</a:t>
                      </a:r>
                      <a:endParaRPr/>
                    </a:p>
                  </a:txBody>
                  <a:tcPr marL="91450" marR="91450" marT="45725" marB="45725"/>
                </a:tc>
                <a:tc>
                  <a:txBody>
                    <a:bodyPr/>
                    <a:lstStyle/>
                    <a:p>
                      <a:pPr marL="0" marR="0" lvl="0" indent="0" algn="l" rtl="0">
                        <a:spcBef>
                          <a:spcPts val="0"/>
                        </a:spcBef>
                        <a:spcAft>
                          <a:spcPts val="0"/>
                        </a:spcAft>
                        <a:buNone/>
                      </a:pPr>
                      <a:r>
                        <a:rPr lang="en-US" sz="1600" b="0" i="0" dirty="0">
                          <a:latin typeface="Karla"/>
                          <a:ea typeface="Karla"/>
                          <a:cs typeface="Karla"/>
                          <a:sym typeface="Karla"/>
                        </a:rPr>
                        <a:t>903</a:t>
                      </a:r>
                      <a:endParaRPr dirty="0"/>
                    </a:p>
                  </a:txBody>
                  <a:tcPr marL="91450" marR="91450" marT="45725" marB="45725">
                    <a:solidFill>
                      <a:srgbClr val="FFF184"/>
                    </a:solidFill>
                  </a:tcPr>
                </a:tc>
                <a:extLst>
                  <a:ext uri="{0D108BD9-81ED-4DB2-BD59-A6C34878D82A}">
                    <a16:rowId xmlns:a16="http://schemas.microsoft.com/office/drawing/2014/main" val="10002"/>
                  </a:ext>
                </a:extLst>
              </a:tr>
              <a:tr h="441400">
                <a:tc>
                  <a:txBody>
                    <a:bodyPr/>
                    <a:lstStyle/>
                    <a:p>
                      <a:pPr marL="0" marR="0" lvl="0" indent="0" algn="l" rtl="0">
                        <a:spcBef>
                          <a:spcPts val="0"/>
                        </a:spcBef>
                        <a:spcAft>
                          <a:spcPts val="0"/>
                        </a:spcAft>
                        <a:buNone/>
                      </a:pPr>
                      <a:r>
                        <a:rPr lang="en-US" sz="1600" b="0" i="0">
                          <a:latin typeface="Karla"/>
                          <a:ea typeface="Karla"/>
                          <a:cs typeface="Karla"/>
                          <a:sym typeface="Karla"/>
                        </a:rPr>
                        <a:t>104.59</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7075</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514</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4</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71</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11</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 Male</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No</a:t>
                      </a:r>
                      <a:endParaRPr/>
                    </a:p>
                  </a:txBody>
                  <a:tcPr marL="91450" marR="91450" marT="45725" marB="45725"/>
                </a:tc>
                <a:tc>
                  <a:txBody>
                    <a:bodyPr/>
                    <a:lstStyle/>
                    <a:p>
                      <a:pPr marL="0" marR="0" lvl="0" indent="0" algn="l" rtl="0">
                        <a:spcBef>
                          <a:spcPts val="0"/>
                        </a:spcBef>
                        <a:spcAft>
                          <a:spcPts val="0"/>
                        </a:spcAft>
                        <a:buNone/>
                      </a:pPr>
                      <a:r>
                        <a:rPr lang="en-US" sz="1600" b="0" i="0" dirty="0">
                          <a:latin typeface="Karla"/>
                          <a:ea typeface="Karla"/>
                          <a:cs typeface="Karla"/>
                          <a:sym typeface="Karla"/>
                        </a:rPr>
                        <a:t>No</a:t>
                      </a:r>
                      <a:endParaRPr dirty="0"/>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Asian</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580</a:t>
                      </a:r>
                      <a:endParaRPr/>
                    </a:p>
                  </a:txBody>
                  <a:tcPr marL="91450" marR="91450" marT="45725" marB="45725">
                    <a:solidFill>
                      <a:srgbClr val="FFF184"/>
                    </a:solidFill>
                  </a:tcPr>
                </a:tc>
                <a:extLst>
                  <a:ext uri="{0D108BD9-81ED-4DB2-BD59-A6C34878D82A}">
                    <a16:rowId xmlns:a16="http://schemas.microsoft.com/office/drawing/2014/main" val="10003"/>
                  </a:ext>
                </a:extLst>
              </a:tr>
              <a:tr h="366200">
                <a:tc>
                  <a:txBody>
                    <a:bodyPr/>
                    <a:lstStyle/>
                    <a:p>
                      <a:pPr marL="0" marR="0" lvl="0" indent="0" algn="l" rtl="0">
                        <a:spcBef>
                          <a:spcPts val="0"/>
                        </a:spcBef>
                        <a:spcAft>
                          <a:spcPts val="0"/>
                        </a:spcAft>
                        <a:buNone/>
                      </a:pPr>
                      <a:r>
                        <a:rPr lang="en-US" sz="1600" b="0" i="0">
                          <a:latin typeface="Karla"/>
                          <a:ea typeface="Karla"/>
                          <a:cs typeface="Karla"/>
                          <a:sym typeface="Karla"/>
                        </a:rPr>
                        <a:t>148.92</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9504</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681</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3</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36</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11</a:t>
                      </a:r>
                      <a:endParaRPr/>
                    </a:p>
                  </a:txBody>
                  <a:tcPr marL="91450" marR="91450" marT="45725" marB="45725"/>
                </a:tc>
                <a:tc>
                  <a:txBody>
                    <a:bodyPr/>
                    <a:lstStyle/>
                    <a:p>
                      <a:pPr marL="0" marR="0" lvl="0" indent="0" algn="l" rtl="0">
                        <a:spcBef>
                          <a:spcPts val="0"/>
                        </a:spcBef>
                        <a:spcAft>
                          <a:spcPts val="0"/>
                        </a:spcAft>
                        <a:buNone/>
                      </a:pPr>
                      <a:r>
                        <a:rPr lang="en-US" sz="1600" b="0" i="0" dirty="0">
                          <a:latin typeface="Karla"/>
                          <a:ea typeface="Karla"/>
                          <a:cs typeface="Karla"/>
                          <a:sym typeface="Karla"/>
                        </a:rPr>
                        <a:t>Female</a:t>
                      </a:r>
                      <a:endParaRPr dirty="0"/>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No</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No</a:t>
                      </a:r>
                      <a:endParaRPr/>
                    </a:p>
                  </a:txBody>
                  <a:tcPr marL="91450" marR="91450" marT="45725" marB="45725"/>
                </a:tc>
                <a:tc>
                  <a:txBody>
                    <a:bodyPr/>
                    <a:lstStyle/>
                    <a:p>
                      <a:pPr marL="0" marR="0" lvl="0" indent="0" algn="l" rtl="0">
                        <a:spcBef>
                          <a:spcPts val="0"/>
                        </a:spcBef>
                        <a:spcAft>
                          <a:spcPts val="0"/>
                        </a:spcAft>
                        <a:buNone/>
                      </a:pPr>
                      <a:r>
                        <a:rPr lang="en-US" sz="1600" b="0" i="0" dirty="0">
                          <a:latin typeface="Karla"/>
                          <a:ea typeface="Karla"/>
                          <a:cs typeface="Karla"/>
                          <a:sym typeface="Karla"/>
                        </a:rPr>
                        <a:t>African American</a:t>
                      </a:r>
                      <a:endParaRPr dirty="0"/>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964</a:t>
                      </a:r>
                      <a:endParaRPr/>
                    </a:p>
                  </a:txBody>
                  <a:tcPr marL="91450" marR="91450" marT="45725" marB="45725">
                    <a:solidFill>
                      <a:srgbClr val="FFF184"/>
                    </a:solidFill>
                  </a:tcPr>
                </a:tc>
                <a:extLst>
                  <a:ext uri="{0D108BD9-81ED-4DB2-BD59-A6C34878D82A}">
                    <a16:rowId xmlns:a16="http://schemas.microsoft.com/office/drawing/2014/main" val="10004"/>
                  </a:ext>
                </a:extLst>
              </a:tr>
              <a:tr h="384675">
                <a:tc>
                  <a:txBody>
                    <a:bodyPr/>
                    <a:lstStyle/>
                    <a:p>
                      <a:pPr marL="0" marR="0" lvl="0" indent="0" algn="l" rtl="0">
                        <a:spcBef>
                          <a:spcPts val="0"/>
                        </a:spcBef>
                        <a:spcAft>
                          <a:spcPts val="0"/>
                        </a:spcAft>
                        <a:buNone/>
                      </a:pPr>
                      <a:r>
                        <a:rPr lang="en-US" sz="1600" b="0" i="0">
                          <a:latin typeface="Karla"/>
                          <a:ea typeface="Karla"/>
                          <a:cs typeface="Karla"/>
                          <a:sym typeface="Karla"/>
                        </a:rPr>
                        <a:t>55.882</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4897</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357</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2</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68</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16</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 Male</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No</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Yes</a:t>
                      </a:r>
                      <a:endParaRPr/>
                    </a:p>
                  </a:txBody>
                  <a:tcPr marL="91450" marR="91450" marT="45725" marB="45725"/>
                </a:tc>
                <a:tc>
                  <a:txBody>
                    <a:bodyPr/>
                    <a:lstStyle/>
                    <a:p>
                      <a:pPr marL="0" marR="0" lvl="0" indent="0" algn="l" rtl="0">
                        <a:spcBef>
                          <a:spcPts val="0"/>
                        </a:spcBef>
                        <a:spcAft>
                          <a:spcPts val="0"/>
                        </a:spcAft>
                        <a:buNone/>
                      </a:pPr>
                      <a:r>
                        <a:rPr lang="en-US" sz="1600" b="0" i="0">
                          <a:latin typeface="Karla"/>
                          <a:ea typeface="Karla"/>
                          <a:cs typeface="Karla"/>
                          <a:sym typeface="Karla"/>
                        </a:rPr>
                        <a:t>Caucasian</a:t>
                      </a:r>
                      <a:endParaRPr/>
                    </a:p>
                  </a:txBody>
                  <a:tcPr marL="91450" marR="91450" marT="45725" marB="45725"/>
                </a:tc>
                <a:tc>
                  <a:txBody>
                    <a:bodyPr/>
                    <a:lstStyle/>
                    <a:p>
                      <a:pPr marL="0" marR="0" lvl="0" indent="0" algn="l" rtl="0">
                        <a:spcBef>
                          <a:spcPts val="0"/>
                        </a:spcBef>
                        <a:spcAft>
                          <a:spcPts val="0"/>
                        </a:spcAft>
                        <a:buNone/>
                      </a:pPr>
                      <a:r>
                        <a:rPr lang="en-US" sz="1600" b="0" i="0" dirty="0">
                          <a:latin typeface="Karla"/>
                          <a:ea typeface="Karla"/>
                          <a:cs typeface="Karla"/>
                          <a:sym typeface="Karla"/>
                        </a:rPr>
                        <a:t>331</a:t>
                      </a:r>
                      <a:endParaRPr dirty="0"/>
                    </a:p>
                  </a:txBody>
                  <a:tcPr marL="91450" marR="91450" marT="45725" marB="45725">
                    <a:solidFill>
                      <a:srgbClr val="FFF184"/>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117"/>
          <p:cNvSpPr txBox="1">
            <a:spLocks noGrp="1"/>
          </p:cNvSpPr>
          <p:nvPr>
            <p:ph type="title"/>
          </p:nvPr>
        </p:nvSpPr>
        <p:spPr>
          <a:xfrm>
            <a:off x="349292" y="193671"/>
            <a:ext cx="11493416" cy="76727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Qualitative Predictors</a:t>
            </a:r>
            <a:endParaRPr/>
          </a:p>
        </p:txBody>
      </p:sp>
      <p:sp>
        <p:nvSpPr>
          <p:cNvPr id="1466" name="Google Shape;1466;p117"/>
          <p:cNvSpPr txBox="1">
            <a:spLocks noGrp="1"/>
          </p:cNvSpPr>
          <p:nvPr>
            <p:ph type="body" idx="1"/>
          </p:nvPr>
        </p:nvSpPr>
        <p:spPr>
          <a:xfrm>
            <a:off x="833414" y="1154897"/>
            <a:ext cx="10748985" cy="2828523"/>
          </a:xfrm>
          <a:prstGeom prst="rect">
            <a:avLst/>
          </a:prstGeom>
          <a:noFill/>
          <a:ln>
            <a:noFill/>
          </a:ln>
        </p:spPr>
        <p:txBody>
          <a:bodyPr spcFirstLastPara="1" wrap="square" lIns="91425" tIns="45700" rIns="91425" bIns="45700" anchor="t" anchorCtr="0">
            <a:normAutofit lnSpcReduction="10000"/>
          </a:bodyPr>
          <a:lstStyle/>
          <a:p>
            <a:pPr marL="182880" lvl="0" indent="-182880" algn="l" rtl="0">
              <a:spcBef>
                <a:spcPts val="0"/>
              </a:spcBef>
              <a:spcAft>
                <a:spcPts val="0"/>
              </a:spcAft>
              <a:buSzPct val="85000"/>
              <a:buChar char="•"/>
            </a:pPr>
            <a:r>
              <a:rPr lang="en-US" sz="2400" dirty="0">
                <a:latin typeface="Karla"/>
                <a:ea typeface="Karla"/>
                <a:cs typeface="Karla"/>
                <a:sym typeface="Karla"/>
              </a:rPr>
              <a:t>If the predictor takes only two values, then we create an </a:t>
            </a:r>
            <a:r>
              <a:rPr lang="en-US" sz="2400" b="1" dirty="0">
                <a:latin typeface="Karla"/>
                <a:ea typeface="Karla"/>
                <a:cs typeface="Karla"/>
                <a:sym typeface="Karla"/>
              </a:rPr>
              <a:t>indicator</a:t>
            </a:r>
            <a:r>
              <a:rPr lang="en-US" sz="2400" dirty="0">
                <a:latin typeface="Karla"/>
                <a:ea typeface="Karla"/>
                <a:cs typeface="Karla"/>
                <a:sym typeface="Karla"/>
              </a:rPr>
              <a:t> or </a:t>
            </a:r>
            <a:r>
              <a:rPr lang="en-US" sz="2400" b="1" dirty="0">
                <a:latin typeface="Karla"/>
                <a:ea typeface="Karla"/>
                <a:cs typeface="Karla"/>
                <a:sym typeface="Karla"/>
              </a:rPr>
              <a:t>dummy variable </a:t>
            </a:r>
            <a:r>
              <a:rPr lang="en-US" sz="2400" dirty="0">
                <a:latin typeface="Karla"/>
                <a:ea typeface="Karla"/>
                <a:cs typeface="Karla"/>
                <a:sym typeface="Karla"/>
              </a:rPr>
              <a:t>that takes on two possible numerical values.</a:t>
            </a:r>
            <a:endParaRPr dirty="0"/>
          </a:p>
          <a:p>
            <a:pPr marL="182880" lvl="0" indent="-182880" algn="l" rtl="0">
              <a:spcBef>
                <a:spcPts val="444"/>
              </a:spcBef>
              <a:spcAft>
                <a:spcPts val="0"/>
              </a:spcAft>
              <a:buSzPct val="85000"/>
              <a:buChar char="•"/>
            </a:pPr>
            <a:r>
              <a:rPr lang="en-US" sz="2400" dirty="0">
                <a:latin typeface="Karla"/>
                <a:ea typeface="Karla"/>
                <a:cs typeface="Karla"/>
                <a:sym typeface="Karla"/>
              </a:rPr>
              <a:t>For example for the gender, we create a new variable:</a:t>
            </a:r>
            <a:endParaRPr dirty="0"/>
          </a:p>
          <a:p>
            <a:pPr marL="182880" lvl="0" indent="-63055" algn="l" rtl="0">
              <a:spcBef>
                <a:spcPts val="444"/>
              </a:spcBef>
              <a:spcAft>
                <a:spcPts val="0"/>
              </a:spcAft>
              <a:buSzPct val="85000"/>
              <a:buNone/>
            </a:pPr>
            <a:endParaRPr sz="2400" dirty="0">
              <a:latin typeface="Karla"/>
              <a:ea typeface="Karla"/>
              <a:cs typeface="Karla"/>
              <a:sym typeface="Karla"/>
            </a:endParaRPr>
          </a:p>
          <a:p>
            <a:pPr marL="182880" lvl="0" indent="-63055" algn="l" rtl="0">
              <a:spcBef>
                <a:spcPts val="444"/>
              </a:spcBef>
              <a:spcAft>
                <a:spcPts val="0"/>
              </a:spcAft>
              <a:buSzPct val="85000"/>
              <a:buNone/>
            </a:pPr>
            <a:endParaRPr sz="2400" dirty="0">
              <a:latin typeface="Karla"/>
              <a:ea typeface="Karla"/>
              <a:cs typeface="Karla"/>
              <a:sym typeface="Karla"/>
            </a:endParaRPr>
          </a:p>
          <a:p>
            <a:pPr marL="182880" lvl="0" indent="-63055" algn="l" rtl="0">
              <a:spcBef>
                <a:spcPts val="444"/>
              </a:spcBef>
              <a:spcAft>
                <a:spcPts val="0"/>
              </a:spcAft>
              <a:buSzPct val="85000"/>
              <a:buNone/>
            </a:pPr>
            <a:endParaRPr sz="2400" dirty="0">
              <a:latin typeface="Karla"/>
              <a:ea typeface="Karla"/>
              <a:cs typeface="Karla"/>
              <a:sym typeface="Karla"/>
            </a:endParaRPr>
          </a:p>
          <a:p>
            <a:pPr marL="182880" lvl="0" indent="-182880" algn="l" rtl="0">
              <a:spcBef>
                <a:spcPts val="444"/>
              </a:spcBef>
              <a:spcAft>
                <a:spcPts val="0"/>
              </a:spcAft>
              <a:buSzPct val="85000"/>
              <a:buChar char="•"/>
            </a:pPr>
            <a:r>
              <a:rPr lang="en-US" sz="2400" dirty="0">
                <a:latin typeface="Karla"/>
                <a:ea typeface="Karla"/>
                <a:cs typeface="Karla"/>
                <a:sym typeface="Karla"/>
              </a:rPr>
              <a:t>We then use this variable as a predictor in the regression equation. </a:t>
            </a:r>
            <a:endParaRPr dirty="0"/>
          </a:p>
          <a:p>
            <a:pPr marL="182880" lvl="0" indent="-63055" algn="l" rtl="0">
              <a:spcBef>
                <a:spcPts val="444"/>
              </a:spcBef>
              <a:spcAft>
                <a:spcPts val="0"/>
              </a:spcAft>
              <a:buSzPct val="85000"/>
              <a:buNone/>
            </a:pPr>
            <a:endParaRPr sz="2400" dirty="0">
              <a:latin typeface="Karla"/>
              <a:ea typeface="Karla"/>
              <a:cs typeface="Karla"/>
              <a:sym typeface="Karla"/>
            </a:endParaRPr>
          </a:p>
        </p:txBody>
      </p:sp>
      <p:sp>
        <p:nvSpPr>
          <p:cNvPr id="1467" name="Google Shape;1467;p11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108</a:t>
            </a:fld>
            <a:endParaRPr/>
          </a:p>
        </p:txBody>
      </p:sp>
      <p:pic>
        <p:nvPicPr>
          <p:cNvPr id="1468" name="Google Shape;1468;p117"/>
          <p:cNvPicPr preferRelativeResize="0"/>
          <p:nvPr/>
        </p:nvPicPr>
        <p:blipFill rotWithShape="1">
          <a:blip r:embed="rId3">
            <a:alphaModFix/>
          </a:blip>
          <a:srcRect/>
          <a:stretch/>
        </p:blipFill>
        <p:spPr>
          <a:xfrm>
            <a:off x="2916620" y="2419001"/>
            <a:ext cx="5283200" cy="883920"/>
          </a:xfrm>
          <a:prstGeom prst="rect">
            <a:avLst/>
          </a:prstGeom>
          <a:noFill/>
          <a:ln>
            <a:noFill/>
          </a:ln>
        </p:spPr>
      </p:pic>
      <p:pic>
        <p:nvPicPr>
          <p:cNvPr id="1469" name="Google Shape;1469;p117"/>
          <p:cNvPicPr preferRelativeResize="0"/>
          <p:nvPr/>
        </p:nvPicPr>
        <p:blipFill rotWithShape="1">
          <a:blip r:embed="rId4">
            <a:alphaModFix/>
          </a:blip>
          <a:srcRect/>
          <a:stretch/>
        </p:blipFill>
        <p:spPr>
          <a:xfrm>
            <a:off x="1259840" y="4409008"/>
            <a:ext cx="9672320" cy="88392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118"/>
          <p:cNvSpPr txBox="1">
            <a:spLocks noGrp="1"/>
          </p:cNvSpPr>
          <p:nvPr>
            <p:ph type="title"/>
          </p:nvPr>
        </p:nvSpPr>
        <p:spPr>
          <a:xfrm>
            <a:off x="349292" y="193671"/>
            <a:ext cx="11493416" cy="76727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Qualitative Predictors</a:t>
            </a:r>
            <a:endParaRPr/>
          </a:p>
        </p:txBody>
      </p:sp>
      <p:sp>
        <p:nvSpPr>
          <p:cNvPr id="1475" name="Google Shape;1475;p118"/>
          <p:cNvSpPr txBox="1">
            <a:spLocks noGrp="1"/>
          </p:cNvSpPr>
          <p:nvPr>
            <p:ph type="body" idx="1"/>
          </p:nvPr>
        </p:nvSpPr>
        <p:spPr>
          <a:xfrm>
            <a:off x="833414" y="1154898"/>
            <a:ext cx="11009294" cy="3522205"/>
          </a:xfrm>
          <a:prstGeom prst="rect">
            <a:avLst/>
          </a:prstGeom>
          <a:blipFill rotWithShape="1">
            <a:blip r:embed="rId3">
              <a:alphaModFix/>
            </a:blip>
            <a:stretch>
              <a:fillRect l="-496" t="-1381" b="-39415"/>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1476" name="Google Shape;1476;p11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6"/>
          <p:cNvSpPr txBox="1">
            <a:spLocks noGrp="1"/>
          </p:cNvSpPr>
          <p:nvPr>
            <p:ph type="title"/>
          </p:nvPr>
        </p:nvSpPr>
        <p:spPr>
          <a:xfrm>
            <a:off x="1524000" y="228600"/>
            <a:ext cx="9144000" cy="597626"/>
          </a:xfrm>
          <a:prstGeom prst="rect">
            <a:avLst/>
          </a:prstGeom>
          <a:solidFill>
            <a:srgbClr val="595959"/>
          </a:solid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F2F2F2"/>
              </a:buClr>
              <a:buSzPct val="100000"/>
              <a:buFont typeface="Calibri"/>
              <a:buNone/>
            </a:pPr>
            <a:r>
              <a:rPr lang="en-US">
                <a:solidFill>
                  <a:srgbClr val="F2F2F2"/>
                </a:solidFill>
              </a:rPr>
              <a:t>	Definition</a:t>
            </a:r>
            <a:endParaRPr/>
          </a:p>
        </p:txBody>
      </p:sp>
      <p:sp>
        <p:nvSpPr>
          <p:cNvPr id="349" name="Google Shape;349;p16"/>
          <p:cNvSpPr txBox="1">
            <a:spLocks noGrp="1"/>
          </p:cNvSpPr>
          <p:nvPr>
            <p:ph type="body" idx="1"/>
          </p:nvPr>
        </p:nvSpPr>
        <p:spPr>
          <a:xfrm>
            <a:off x="825137" y="1143000"/>
            <a:ext cx="10820400" cy="3810000"/>
          </a:xfrm>
          <a:prstGeom prst="rect">
            <a:avLst/>
          </a:prstGeom>
          <a:blipFill rotWithShape="1">
            <a:blip r:embed="rId3">
              <a:alphaModFix/>
            </a:blip>
            <a:stretch>
              <a:fillRect l="-505" t="-1279" r="-1126"/>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dirty="0"/>
              <a:t> </a:t>
            </a:r>
            <a:endParaRPr dirty="0"/>
          </a:p>
        </p:txBody>
      </p:sp>
      <p:sp>
        <p:nvSpPr>
          <p:cNvPr id="350" name="Google Shape;350;p1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a:t>
            </a:fld>
            <a:endParaRPr/>
          </a:p>
        </p:txBody>
      </p:sp>
      <p:sp>
        <p:nvSpPr>
          <p:cNvPr id="351" name="Google Shape;351;p16"/>
          <p:cNvSpPr txBox="1"/>
          <p:nvPr/>
        </p:nvSpPr>
        <p:spPr>
          <a:xfrm>
            <a:off x="2057400" y="5269774"/>
            <a:ext cx="7936232" cy="707886"/>
          </a:xfrm>
          <a:prstGeom prst="rect">
            <a:avLst/>
          </a:prstGeom>
          <a:blipFill rotWithShape="1">
            <a:blip r:embed="rId4">
              <a:alphaModFix/>
            </a:blip>
            <a:stretch>
              <a:fillRect l="-844" t="-4271" r="-1536" b="-1367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9"/>
          <p:cNvSpPr txBox="1">
            <a:spLocks noGrp="1"/>
          </p:cNvSpPr>
          <p:nvPr>
            <p:ph type="title"/>
          </p:nvPr>
        </p:nvSpPr>
        <p:spPr>
          <a:xfrm>
            <a:off x="349292" y="193671"/>
            <a:ext cx="11493416" cy="76727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More than two levels: One hot encoding</a:t>
            </a:r>
            <a:endParaRPr/>
          </a:p>
        </p:txBody>
      </p:sp>
      <p:sp>
        <p:nvSpPr>
          <p:cNvPr id="1482" name="Google Shape;1482;p119"/>
          <p:cNvSpPr txBox="1">
            <a:spLocks noGrp="1"/>
          </p:cNvSpPr>
          <p:nvPr>
            <p:ph type="body" idx="1"/>
          </p:nvPr>
        </p:nvSpPr>
        <p:spPr>
          <a:xfrm>
            <a:off x="833414" y="1154898"/>
            <a:ext cx="10748986" cy="2274102"/>
          </a:xfrm>
          <a:prstGeom prst="rect">
            <a:avLst/>
          </a:prstGeom>
          <a:noFill/>
          <a:ln>
            <a:noFill/>
          </a:ln>
        </p:spPr>
        <p:txBody>
          <a:bodyPr spcFirstLastPara="1" wrap="square" lIns="91425" tIns="45700" rIns="91425" bIns="45700" anchor="t" anchorCtr="0">
            <a:normAutofit fontScale="92500"/>
          </a:bodyPr>
          <a:lstStyle/>
          <a:p>
            <a:pPr marL="182880" lvl="0" indent="-182880" algn="l" rtl="0">
              <a:spcBef>
                <a:spcPts val="0"/>
              </a:spcBef>
              <a:spcAft>
                <a:spcPts val="0"/>
              </a:spcAft>
              <a:buSzPct val="85000"/>
              <a:buChar char="•"/>
            </a:pPr>
            <a:r>
              <a:rPr lang="en-US" sz="2400">
                <a:solidFill>
                  <a:srgbClr val="3F3F3F"/>
                </a:solidFill>
                <a:latin typeface="Karla"/>
                <a:ea typeface="Karla"/>
                <a:cs typeface="Karla"/>
                <a:sym typeface="Karla"/>
              </a:rPr>
              <a:t>Often, the qualitative predictor takes more than two values (e.g. ethnicity in the credit data). </a:t>
            </a:r>
            <a:endParaRPr/>
          </a:p>
          <a:p>
            <a:pPr marL="182880" lvl="0" indent="-182880" algn="l" rtl="0">
              <a:spcBef>
                <a:spcPts val="2244"/>
              </a:spcBef>
              <a:spcAft>
                <a:spcPts val="0"/>
              </a:spcAft>
              <a:buSzPct val="85000"/>
              <a:buChar char="•"/>
            </a:pPr>
            <a:r>
              <a:rPr lang="en-US" sz="2400">
                <a:solidFill>
                  <a:srgbClr val="3F3F3F"/>
                </a:solidFill>
                <a:latin typeface="Karla"/>
                <a:ea typeface="Karla"/>
                <a:cs typeface="Karla"/>
                <a:sym typeface="Karla"/>
              </a:rPr>
              <a:t>In this situation, a single dummy variable cannot represent all possible values. </a:t>
            </a:r>
            <a:endParaRPr/>
          </a:p>
          <a:p>
            <a:pPr marL="182880" lvl="0" indent="-182880" algn="l" rtl="0">
              <a:spcBef>
                <a:spcPts val="2244"/>
              </a:spcBef>
              <a:spcAft>
                <a:spcPts val="0"/>
              </a:spcAft>
              <a:buSzPct val="85000"/>
              <a:buChar char="•"/>
            </a:pPr>
            <a:r>
              <a:rPr lang="en-US" sz="2400">
                <a:solidFill>
                  <a:srgbClr val="3F3F3F"/>
                </a:solidFill>
                <a:latin typeface="Karla"/>
                <a:ea typeface="Karla"/>
                <a:cs typeface="Karla"/>
                <a:sym typeface="Karla"/>
              </a:rPr>
              <a:t>We create additional dummy variable as:  </a:t>
            </a:r>
            <a:endParaRPr/>
          </a:p>
          <a:p>
            <a:pPr marL="182880" lvl="0" indent="-63055" algn="l" rtl="0">
              <a:spcBef>
                <a:spcPts val="2244"/>
              </a:spcBef>
              <a:spcAft>
                <a:spcPts val="0"/>
              </a:spcAft>
              <a:buSzPct val="85000"/>
              <a:buNone/>
            </a:pPr>
            <a:endParaRPr sz="2400">
              <a:solidFill>
                <a:srgbClr val="3F3F3F"/>
              </a:solidFill>
              <a:latin typeface="Karla"/>
              <a:ea typeface="Karla"/>
              <a:cs typeface="Karla"/>
              <a:sym typeface="Karla"/>
            </a:endParaRPr>
          </a:p>
          <a:p>
            <a:pPr marL="182880" lvl="0" indent="-63055" algn="l" rtl="0">
              <a:spcBef>
                <a:spcPts val="444"/>
              </a:spcBef>
              <a:spcAft>
                <a:spcPts val="0"/>
              </a:spcAft>
              <a:buSzPct val="85000"/>
              <a:buNone/>
            </a:pPr>
            <a:endParaRPr sz="2400">
              <a:solidFill>
                <a:srgbClr val="3F3F3F"/>
              </a:solidFill>
              <a:latin typeface="Karla"/>
              <a:ea typeface="Karla"/>
              <a:cs typeface="Karla"/>
              <a:sym typeface="Karla"/>
            </a:endParaRPr>
          </a:p>
          <a:p>
            <a:pPr marL="182880" lvl="0" indent="-63055" algn="l" rtl="0">
              <a:spcBef>
                <a:spcPts val="444"/>
              </a:spcBef>
              <a:spcAft>
                <a:spcPts val="0"/>
              </a:spcAft>
              <a:buSzPct val="85000"/>
              <a:buNone/>
            </a:pPr>
            <a:endParaRPr sz="2400">
              <a:solidFill>
                <a:srgbClr val="3F3F3F"/>
              </a:solidFill>
              <a:latin typeface="Karla"/>
              <a:ea typeface="Karla"/>
              <a:cs typeface="Karla"/>
              <a:sym typeface="Karla"/>
            </a:endParaRPr>
          </a:p>
          <a:p>
            <a:pPr marL="182880" lvl="0" indent="-63055" algn="l" rtl="0">
              <a:spcBef>
                <a:spcPts val="444"/>
              </a:spcBef>
              <a:spcAft>
                <a:spcPts val="0"/>
              </a:spcAft>
              <a:buSzPct val="85000"/>
              <a:buNone/>
            </a:pPr>
            <a:endParaRPr sz="2400">
              <a:solidFill>
                <a:srgbClr val="3F3F3F"/>
              </a:solidFill>
              <a:latin typeface="Karla"/>
              <a:ea typeface="Karla"/>
              <a:cs typeface="Karla"/>
              <a:sym typeface="Karla"/>
            </a:endParaRPr>
          </a:p>
        </p:txBody>
      </p:sp>
      <p:sp>
        <p:nvSpPr>
          <p:cNvPr id="1483" name="Google Shape;1483;p11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110</a:t>
            </a:fld>
            <a:endParaRPr/>
          </a:p>
        </p:txBody>
      </p:sp>
      <p:pic>
        <p:nvPicPr>
          <p:cNvPr id="1484" name="Google Shape;1484;p119"/>
          <p:cNvPicPr preferRelativeResize="0"/>
          <p:nvPr/>
        </p:nvPicPr>
        <p:blipFill rotWithShape="1">
          <a:blip r:embed="rId3">
            <a:alphaModFix/>
          </a:blip>
          <a:srcRect/>
          <a:stretch/>
        </p:blipFill>
        <p:spPr>
          <a:xfrm>
            <a:off x="2225040" y="5162550"/>
            <a:ext cx="6705600" cy="883920"/>
          </a:xfrm>
          <a:prstGeom prst="rect">
            <a:avLst/>
          </a:prstGeom>
          <a:noFill/>
          <a:ln>
            <a:noFill/>
          </a:ln>
        </p:spPr>
      </p:pic>
      <p:pic>
        <p:nvPicPr>
          <p:cNvPr id="1485" name="Google Shape;1485;p119"/>
          <p:cNvPicPr preferRelativeResize="0"/>
          <p:nvPr/>
        </p:nvPicPr>
        <p:blipFill rotWithShape="1">
          <a:blip r:embed="rId4">
            <a:alphaModFix/>
          </a:blip>
          <a:srcRect/>
          <a:stretch/>
        </p:blipFill>
        <p:spPr>
          <a:xfrm>
            <a:off x="2225040" y="3898065"/>
            <a:ext cx="5974080" cy="88392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20"/>
          <p:cNvSpPr txBox="1">
            <a:spLocks noGrp="1"/>
          </p:cNvSpPr>
          <p:nvPr>
            <p:ph type="title"/>
          </p:nvPr>
        </p:nvSpPr>
        <p:spPr>
          <a:xfrm>
            <a:off x="349292" y="193671"/>
            <a:ext cx="11493416" cy="76727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More than two levels: One hot encoding</a:t>
            </a:r>
            <a:endParaRPr/>
          </a:p>
        </p:txBody>
      </p:sp>
      <p:sp>
        <p:nvSpPr>
          <p:cNvPr id="1492" name="Google Shape;1492;p120"/>
          <p:cNvSpPr txBox="1">
            <a:spLocks noGrp="1"/>
          </p:cNvSpPr>
          <p:nvPr>
            <p:ph type="body" idx="1"/>
          </p:nvPr>
        </p:nvSpPr>
        <p:spPr>
          <a:xfrm>
            <a:off x="833414" y="1154898"/>
            <a:ext cx="10901385" cy="3493302"/>
          </a:xfrm>
          <a:prstGeom prst="rect">
            <a:avLst/>
          </a:prstGeom>
          <a:blipFill rotWithShape="1">
            <a:blip r:embed="rId3">
              <a:alphaModFix/>
            </a:blip>
            <a:stretch>
              <a:fillRect l="-950" t="-4703"/>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1493" name="Google Shape;1493;p12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111</a:t>
            </a:fld>
            <a:endParaRPr/>
          </a:p>
        </p:txBody>
      </p:sp>
      <p:pic>
        <p:nvPicPr>
          <p:cNvPr id="1494" name="Google Shape;1494;p120"/>
          <p:cNvPicPr preferRelativeResize="0"/>
          <p:nvPr/>
        </p:nvPicPr>
        <p:blipFill rotWithShape="1">
          <a:blip r:embed="rId4">
            <a:alphaModFix/>
          </a:blip>
          <a:srcRect/>
          <a:stretch/>
        </p:blipFill>
        <p:spPr>
          <a:xfrm>
            <a:off x="833415" y="1989151"/>
            <a:ext cx="10632440" cy="1155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2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Beyond linearity</a:t>
            </a:r>
            <a:endParaRPr/>
          </a:p>
        </p:txBody>
      </p:sp>
      <p:sp>
        <p:nvSpPr>
          <p:cNvPr id="1500" name="Google Shape;1500;p121"/>
          <p:cNvSpPr txBox="1">
            <a:spLocks noGrp="1"/>
          </p:cNvSpPr>
          <p:nvPr>
            <p:ph type="body" idx="1"/>
          </p:nvPr>
        </p:nvSpPr>
        <p:spPr>
          <a:xfrm>
            <a:off x="609600" y="1143000"/>
            <a:ext cx="10972800" cy="5334000"/>
          </a:xfrm>
          <a:prstGeom prst="rect">
            <a:avLst/>
          </a:prstGeom>
          <a:blipFill rotWithShape="1">
            <a:blip r:embed="rId3">
              <a:alphaModFix/>
            </a:blip>
            <a:stretch>
              <a:fillRect l="-499" t="-913" r="-388"/>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1501" name="Google Shape;1501;p12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2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Beyond linearity</a:t>
            </a:r>
            <a:endParaRPr/>
          </a:p>
        </p:txBody>
      </p:sp>
      <p:sp>
        <p:nvSpPr>
          <p:cNvPr id="1507" name="Google Shape;1507;p122"/>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b="1"/>
              <a:t>We change</a:t>
            </a:r>
            <a:endParaRPr/>
          </a:p>
          <a:p>
            <a:pPr marL="182880" lvl="0" indent="0" algn="l" rtl="0">
              <a:spcBef>
                <a:spcPts val="720"/>
              </a:spcBef>
              <a:spcAft>
                <a:spcPts val="0"/>
              </a:spcAft>
              <a:buSzPts val="3060"/>
              <a:buNone/>
            </a:pPr>
            <a:endParaRPr b="1"/>
          </a:p>
          <a:p>
            <a:pPr marL="182880" lvl="0" indent="0" algn="l" rtl="0">
              <a:spcBef>
                <a:spcPts val="720"/>
              </a:spcBef>
              <a:spcAft>
                <a:spcPts val="0"/>
              </a:spcAft>
              <a:buSzPts val="3060"/>
              <a:buNone/>
            </a:pPr>
            <a:endParaRPr b="1"/>
          </a:p>
          <a:p>
            <a:pPr marL="182880" lvl="0" indent="-194310" algn="l" rtl="0">
              <a:spcBef>
                <a:spcPts val="720"/>
              </a:spcBef>
              <a:spcAft>
                <a:spcPts val="0"/>
              </a:spcAft>
              <a:buSzPts val="3060"/>
              <a:buChar char="•"/>
            </a:pPr>
            <a:r>
              <a:rPr lang="en-US" b="1"/>
              <a:t>To  </a:t>
            </a:r>
            <a:endParaRPr/>
          </a:p>
        </p:txBody>
      </p:sp>
      <p:sp>
        <p:nvSpPr>
          <p:cNvPr id="1508" name="Google Shape;1508;p12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113</a:t>
            </a:fld>
            <a:endParaRPr/>
          </a:p>
        </p:txBody>
      </p:sp>
      <p:pic>
        <p:nvPicPr>
          <p:cNvPr id="1509" name="Google Shape;1509;p122"/>
          <p:cNvPicPr preferRelativeResize="0"/>
          <p:nvPr/>
        </p:nvPicPr>
        <p:blipFill rotWithShape="1">
          <a:blip r:embed="rId3">
            <a:alphaModFix/>
          </a:blip>
          <a:srcRect/>
          <a:stretch/>
        </p:blipFill>
        <p:spPr>
          <a:xfrm>
            <a:off x="2667000" y="4603168"/>
            <a:ext cx="6024880" cy="335280"/>
          </a:xfrm>
          <a:prstGeom prst="rect">
            <a:avLst/>
          </a:prstGeom>
          <a:noFill/>
          <a:ln>
            <a:noFill/>
          </a:ln>
        </p:spPr>
      </p:pic>
      <p:pic>
        <p:nvPicPr>
          <p:cNvPr id="1510" name="Google Shape;1510;p122"/>
          <p:cNvPicPr preferRelativeResize="0"/>
          <p:nvPr/>
        </p:nvPicPr>
        <p:blipFill rotWithShape="1">
          <a:blip r:embed="rId4">
            <a:alphaModFix/>
          </a:blip>
          <a:srcRect/>
          <a:stretch/>
        </p:blipFill>
        <p:spPr>
          <a:xfrm>
            <a:off x="3276600" y="2195460"/>
            <a:ext cx="4287520" cy="335280"/>
          </a:xfrm>
          <a:prstGeom prst="rect">
            <a:avLst/>
          </a:prstGeom>
          <a:noFill/>
          <a:ln>
            <a:noFill/>
          </a:ln>
        </p:spPr>
      </p:pic>
      <p:sp>
        <p:nvSpPr>
          <p:cNvPr id="1511" name="Google Shape;1511;p122"/>
          <p:cNvSpPr/>
          <p:nvPr/>
        </p:nvSpPr>
        <p:spPr>
          <a:xfrm>
            <a:off x="7162800" y="4427908"/>
            <a:ext cx="1066800" cy="677492"/>
          </a:xfrm>
          <a:prstGeom prst="rect">
            <a:avLst/>
          </a:prstGeom>
          <a:noFill/>
          <a:ln w="9525" cap="flat" cmpd="sng">
            <a:solidFill>
              <a:schemeClr val="accent2"/>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12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Content</a:t>
            </a:r>
            <a:endParaRPr/>
          </a:p>
        </p:txBody>
      </p:sp>
      <p:sp>
        <p:nvSpPr>
          <p:cNvPr id="1517" name="Google Shape;1517;p123"/>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The prediction problem</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Simple linear regression</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Multi-variate linear regression</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Polynomial regression</a:t>
            </a:r>
            <a:endParaRPr/>
          </a:p>
        </p:txBody>
      </p:sp>
      <p:sp>
        <p:nvSpPr>
          <p:cNvPr id="1518" name="Google Shape;1518;p12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114</a:t>
            </a:fld>
            <a:endParaRPr>
              <a:solidFill>
                <a:srgbClr val="000000"/>
              </a:solidFill>
            </a:endParaRPr>
          </a:p>
        </p:txBody>
      </p:sp>
      <p:sp>
        <p:nvSpPr>
          <p:cNvPr id="1519" name="Google Shape;1519;p123"/>
          <p:cNvSpPr/>
          <p:nvPr/>
        </p:nvSpPr>
        <p:spPr>
          <a:xfrm rot="3437627">
            <a:off x="4682573" y="4530877"/>
            <a:ext cx="381000" cy="5334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12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Predictors predictors predictors</a:t>
            </a:r>
            <a:endParaRPr/>
          </a:p>
        </p:txBody>
      </p:sp>
      <p:sp>
        <p:nvSpPr>
          <p:cNvPr id="1526" name="Google Shape;1526;p124"/>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dirty="0"/>
              <a:t>We have a lot of predictors!  </a:t>
            </a:r>
            <a:endParaRPr dirty="0"/>
          </a:p>
          <a:p>
            <a:pPr marL="182880" lvl="0" indent="-194310" algn="l" rtl="0">
              <a:spcBef>
                <a:spcPts val="720"/>
              </a:spcBef>
              <a:spcAft>
                <a:spcPts val="0"/>
              </a:spcAft>
              <a:buSzPts val="3060"/>
              <a:buChar char="•"/>
            </a:pPr>
            <a:r>
              <a:rPr lang="en-US" dirty="0"/>
              <a:t>Is it a problem? </a:t>
            </a:r>
            <a:endParaRPr dirty="0"/>
          </a:p>
          <a:p>
            <a:pPr marL="182880" lvl="0" indent="-194310" algn="l" rtl="0">
              <a:spcBef>
                <a:spcPts val="720"/>
              </a:spcBef>
              <a:spcAft>
                <a:spcPts val="0"/>
              </a:spcAft>
              <a:buSzPts val="3060"/>
              <a:buChar char="•"/>
            </a:pPr>
            <a:r>
              <a:rPr lang="en-US" dirty="0"/>
              <a:t>	</a:t>
            </a:r>
            <a:r>
              <a:rPr lang="en-US" b="1" dirty="0"/>
              <a:t>Yes</a:t>
            </a:r>
            <a:r>
              <a:rPr lang="en-US" dirty="0"/>
              <a:t>: Computational Cost</a:t>
            </a:r>
            <a:endParaRPr dirty="0"/>
          </a:p>
          <a:p>
            <a:pPr marL="182880" lvl="0" indent="-194310" algn="l" rtl="0">
              <a:spcBef>
                <a:spcPts val="720"/>
              </a:spcBef>
              <a:spcAft>
                <a:spcPts val="0"/>
              </a:spcAft>
              <a:buSzPts val="3060"/>
              <a:buChar char="•"/>
            </a:pPr>
            <a:r>
              <a:rPr lang="en-US" dirty="0"/>
              <a:t>	</a:t>
            </a:r>
            <a:r>
              <a:rPr lang="en-US" b="1" dirty="0"/>
              <a:t>Yes</a:t>
            </a:r>
            <a:r>
              <a:rPr lang="en-US" dirty="0"/>
              <a:t>: Overfitting </a:t>
            </a:r>
            <a:endParaRPr dirty="0"/>
          </a:p>
          <a:p>
            <a:pPr marL="182880" lvl="0" indent="0" algn="l" rtl="0">
              <a:spcBef>
                <a:spcPts val="720"/>
              </a:spcBef>
              <a:spcAft>
                <a:spcPts val="0"/>
              </a:spcAft>
              <a:buSzPts val="3060"/>
              <a:buNone/>
            </a:pPr>
            <a:endParaRPr dirty="0"/>
          </a:p>
          <a:p>
            <a:pPr marL="182880" lvl="0" indent="-194310" algn="l" rtl="0">
              <a:spcBef>
                <a:spcPts val="720"/>
              </a:spcBef>
              <a:spcAft>
                <a:spcPts val="0"/>
              </a:spcAft>
              <a:buSzPts val="3060"/>
              <a:buChar char="•"/>
            </a:pPr>
            <a:r>
              <a:rPr lang="en-US" dirty="0"/>
              <a:t>Wait there is more …</a:t>
            </a:r>
            <a:endParaRPr dirty="0"/>
          </a:p>
        </p:txBody>
      </p:sp>
      <p:sp>
        <p:nvSpPr>
          <p:cNvPr id="1527" name="Google Shape;1527;p12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12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Polynomial Regression</a:t>
            </a:r>
            <a:endParaRPr/>
          </a:p>
        </p:txBody>
      </p:sp>
      <p:sp>
        <p:nvSpPr>
          <p:cNvPr id="1533" name="Google Shape;1533;p125"/>
          <p:cNvSpPr txBox="1">
            <a:spLocks noGrp="1"/>
          </p:cNvSpPr>
          <p:nvPr>
            <p:ph type="body" idx="1"/>
          </p:nvPr>
        </p:nvSpPr>
        <p:spPr>
          <a:xfrm>
            <a:off x="609600" y="1143000"/>
            <a:ext cx="10972800" cy="5334000"/>
          </a:xfrm>
          <a:prstGeom prst="rect">
            <a:avLst/>
          </a:prstGeom>
          <a:blipFill rotWithShape="1">
            <a:blip r:embed="rId3">
              <a:alphaModFix/>
            </a:blip>
            <a:stretch>
              <a:fillRect l="-499" t="-913"/>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1534" name="Google Shape;1534;p12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116</a:t>
            </a:fld>
            <a:endParaRPr/>
          </a:p>
        </p:txBody>
      </p:sp>
      <p:pic>
        <p:nvPicPr>
          <p:cNvPr id="1535" name="Google Shape;1535;p125"/>
          <p:cNvPicPr preferRelativeResize="0"/>
          <p:nvPr/>
        </p:nvPicPr>
        <p:blipFill rotWithShape="1">
          <a:blip r:embed="rId4">
            <a:alphaModFix/>
          </a:blip>
          <a:srcRect/>
          <a:stretch/>
        </p:blipFill>
        <p:spPr>
          <a:xfrm>
            <a:off x="2159000" y="2233329"/>
            <a:ext cx="6299200" cy="416560"/>
          </a:xfrm>
          <a:prstGeom prst="rect">
            <a:avLst/>
          </a:prstGeom>
          <a:noFill/>
          <a:ln>
            <a:noFill/>
          </a:ln>
        </p:spPr>
      </p:pic>
      <p:pic>
        <p:nvPicPr>
          <p:cNvPr id="1536" name="Google Shape;1536;p125"/>
          <p:cNvPicPr preferRelativeResize="0"/>
          <p:nvPr/>
        </p:nvPicPr>
        <p:blipFill rotWithShape="1">
          <a:blip r:embed="rId5">
            <a:alphaModFix/>
          </a:blip>
          <a:srcRect/>
          <a:stretch/>
        </p:blipFill>
        <p:spPr>
          <a:xfrm>
            <a:off x="971550" y="4215956"/>
            <a:ext cx="10248900" cy="18669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540"/>
        <p:cNvGrpSpPr/>
        <p:nvPr/>
      </p:nvGrpSpPr>
      <p:grpSpPr>
        <a:xfrm>
          <a:off x="0" y="0"/>
          <a:ext cx="0" cy="0"/>
          <a:chOff x="0" y="0"/>
          <a:chExt cx="0" cy="0"/>
        </a:xfrm>
      </p:grpSpPr>
      <p:sp>
        <p:nvSpPr>
          <p:cNvPr id="1541" name="Google Shape;1541;p12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Polynomial Regression</a:t>
            </a:r>
            <a:endParaRPr/>
          </a:p>
        </p:txBody>
      </p:sp>
      <p:sp>
        <p:nvSpPr>
          <p:cNvPr id="1542" name="Google Shape;1542;p126"/>
          <p:cNvSpPr txBox="1">
            <a:spLocks noGrp="1"/>
          </p:cNvSpPr>
          <p:nvPr>
            <p:ph type="body" idx="1"/>
          </p:nvPr>
        </p:nvSpPr>
        <p:spPr>
          <a:xfrm>
            <a:off x="821985" y="1177757"/>
            <a:ext cx="10327008" cy="2111143"/>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Again, minimizing the MSE using vector calculus yields,</a:t>
            </a:r>
            <a:endParaRPr/>
          </a:p>
          <a:p>
            <a:pPr marL="182880" lvl="0" indent="0" algn="l" rtl="0">
              <a:spcBef>
                <a:spcPts val="720"/>
              </a:spcBef>
              <a:spcAft>
                <a:spcPts val="0"/>
              </a:spcAft>
              <a:buSzPts val="3060"/>
              <a:buNone/>
            </a:pPr>
            <a:endParaRPr/>
          </a:p>
          <a:p>
            <a:pPr marL="182880" lvl="0" indent="0" algn="l" rtl="0">
              <a:spcBef>
                <a:spcPts val="720"/>
              </a:spcBef>
              <a:spcAft>
                <a:spcPts val="0"/>
              </a:spcAft>
              <a:buSzPts val="3060"/>
              <a:buNone/>
            </a:pPr>
            <a:endParaRPr/>
          </a:p>
        </p:txBody>
      </p:sp>
      <p:sp>
        <p:nvSpPr>
          <p:cNvPr id="1543" name="Google Shape;1543;p12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117</a:t>
            </a:fld>
            <a:endParaRPr/>
          </a:p>
        </p:txBody>
      </p:sp>
      <p:pic>
        <p:nvPicPr>
          <p:cNvPr id="1544" name="Google Shape;1544;p126"/>
          <p:cNvPicPr preferRelativeResize="0"/>
          <p:nvPr/>
        </p:nvPicPr>
        <p:blipFill rotWithShape="1">
          <a:blip r:embed="rId3">
            <a:alphaModFix/>
          </a:blip>
          <a:srcRect/>
          <a:stretch/>
        </p:blipFill>
        <p:spPr>
          <a:xfrm>
            <a:off x="2810489" y="2226376"/>
            <a:ext cx="6350000" cy="78232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2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Polynomial Regression (cont)</a:t>
            </a:r>
            <a:endParaRPr/>
          </a:p>
        </p:txBody>
      </p:sp>
      <p:sp>
        <p:nvSpPr>
          <p:cNvPr id="1550" name="Google Shape;1550;p12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118</a:t>
            </a:fld>
            <a:endParaRPr/>
          </a:p>
        </p:txBody>
      </p:sp>
      <p:pic>
        <p:nvPicPr>
          <p:cNvPr id="1551" name="Google Shape;1551;p127"/>
          <p:cNvPicPr preferRelativeResize="0"/>
          <p:nvPr/>
        </p:nvPicPr>
        <p:blipFill rotWithShape="1">
          <a:blip r:embed="rId3">
            <a:alphaModFix/>
          </a:blip>
          <a:srcRect/>
          <a:stretch/>
        </p:blipFill>
        <p:spPr>
          <a:xfrm>
            <a:off x="2667000" y="1143000"/>
            <a:ext cx="6858000" cy="45720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pic>
        <p:nvPicPr>
          <p:cNvPr id="1556" name="Google Shape;1556;p128"/>
          <p:cNvPicPr preferRelativeResize="0"/>
          <p:nvPr/>
        </p:nvPicPr>
        <p:blipFill rotWithShape="1">
          <a:blip r:embed="rId3">
            <a:alphaModFix/>
          </a:blip>
          <a:srcRect/>
          <a:stretch/>
        </p:blipFill>
        <p:spPr>
          <a:xfrm>
            <a:off x="2667000" y="1143000"/>
            <a:ext cx="6858000" cy="4572000"/>
          </a:xfrm>
          <a:prstGeom prst="rect">
            <a:avLst/>
          </a:prstGeom>
          <a:noFill/>
          <a:ln>
            <a:noFill/>
          </a:ln>
        </p:spPr>
      </p:pic>
      <p:sp>
        <p:nvSpPr>
          <p:cNvPr id="1557" name="Google Shape;1557;p12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Polynomial Regression (cont)</a:t>
            </a:r>
            <a:endParaRPr/>
          </a:p>
        </p:txBody>
      </p:sp>
      <p:sp>
        <p:nvSpPr>
          <p:cNvPr id="1558" name="Google Shape;1558;p12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7"/>
          <p:cNvSpPr txBox="1">
            <a:spLocks noGrp="1"/>
          </p:cNvSpPr>
          <p:nvPr>
            <p:ph type="title"/>
          </p:nvPr>
        </p:nvSpPr>
        <p:spPr>
          <a:xfrm>
            <a:off x="217713" y="145869"/>
            <a:ext cx="12244251" cy="8397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ct val="100000"/>
              <a:buFont typeface="Calibri"/>
              <a:buNone/>
            </a:pPr>
            <a:r>
              <a:rPr lang="en-US" dirty="0"/>
              <a:t>A typical flow to build and evaluate data science models</a:t>
            </a:r>
            <a:endParaRPr dirty="0"/>
          </a:p>
        </p:txBody>
      </p:sp>
      <p:sp>
        <p:nvSpPr>
          <p:cNvPr id="357" name="Google Shape;357;p17"/>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Training:</a:t>
            </a:r>
            <a:endParaRPr/>
          </a:p>
          <a:p>
            <a:pPr marL="457200" lvl="1" indent="-182880" algn="l" rtl="0">
              <a:spcBef>
                <a:spcPts val="640"/>
              </a:spcBef>
              <a:spcAft>
                <a:spcPts val="0"/>
              </a:spcAft>
              <a:buSzPts val="2720"/>
              <a:buChar char="•"/>
            </a:pPr>
            <a:r>
              <a:rPr lang="en-US"/>
              <a:t>Given a </a:t>
            </a:r>
            <a:r>
              <a:rPr lang="en-US" b="1">
                <a:solidFill>
                  <a:srgbClr val="FF0000"/>
                </a:solidFill>
              </a:rPr>
              <a:t>training dataset</a:t>
            </a:r>
            <a:r>
              <a:rPr lang="en-US"/>
              <a:t>, learn a model</a:t>
            </a:r>
            <a:endParaRPr/>
          </a:p>
          <a:p>
            <a:pPr marL="182880" lvl="0" indent="-194310" algn="l" rtl="0">
              <a:spcBef>
                <a:spcPts val="720"/>
              </a:spcBef>
              <a:spcAft>
                <a:spcPts val="0"/>
              </a:spcAft>
              <a:buSzPts val="3060"/>
              <a:buChar char="•"/>
            </a:pPr>
            <a:r>
              <a:rPr lang="en-US"/>
              <a:t>Validation (optional):</a:t>
            </a:r>
            <a:endParaRPr/>
          </a:p>
          <a:p>
            <a:pPr marL="457200" lvl="1" indent="-182880" algn="l" rtl="0">
              <a:spcBef>
                <a:spcPts val="640"/>
              </a:spcBef>
              <a:spcAft>
                <a:spcPts val="0"/>
              </a:spcAft>
              <a:buSzPts val="2720"/>
              <a:buChar char="•"/>
            </a:pPr>
            <a:r>
              <a:rPr lang="en-US"/>
              <a:t>Using a separate </a:t>
            </a:r>
            <a:r>
              <a:rPr lang="en-US" b="1">
                <a:solidFill>
                  <a:srgbClr val="FF0000"/>
                </a:solidFill>
              </a:rPr>
              <a:t>validation dataset</a:t>
            </a:r>
            <a:r>
              <a:rPr lang="en-US"/>
              <a:t> to do model selection (e.g., hyper parameter tuning)</a:t>
            </a:r>
            <a:endParaRPr/>
          </a:p>
          <a:p>
            <a:pPr marL="182880" lvl="0" indent="-194310" algn="l" rtl="0">
              <a:spcBef>
                <a:spcPts val="720"/>
              </a:spcBef>
              <a:spcAft>
                <a:spcPts val="0"/>
              </a:spcAft>
              <a:buSzPts val="3060"/>
              <a:buChar char="•"/>
            </a:pPr>
            <a:r>
              <a:rPr lang="en-US"/>
              <a:t>Test:</a:t>
            </a:r>
            <a:endParaRPr/>
          </a:p>
          <a:p>
            <a:pPr marL="457200" lvl="1" indent="-182880" algn="l" rtl="0">
              <a:spcBef>
                <a:spcPts val="640"/>
              </a:spcBef>
              <a:spcAft>
                <a:spcPts val="0"/>
              </a:spcAft>
              <a:buSzPts val="2720"/>
              <a:buChar char="•"/>
            </a:pPr>
            <a:r>
              <a:rPr lang="en-US"/>
              <a:t>Apply the model to a </a:t>
            </a:r>
            <a:r>
              <a:rPr lang="en-US" b="1">
                <a:solidFill>
                  <a:srgbClr val="FF0000"/>
                </a:solidFill>
              </a:rPr>
              <a:t>test dataset</a:t>
            </a:r>
            <a:r>
              <a:rPr lang="en-US"/>
              <a:t>, to evaluate the performance of the model</a:t>
            </a:r>
            <a:endParaRPr/>
          </a:p>
          <a:p>
            <a:pPr marL="182880" lvl="0" indent="0" algn="l" rtl="0">
              <a:spcBef>
                <a:spcPts val="720"/>
              </a:spcBef>
              <a:spcAft>
                <a:spcPts val="0"/>
              </a:spcAft>
              <a:buSzPts val="3060"/>
              <a:buNone/>
            </a:pPr>
            <a:endParaRPr/>
          </a:p>
        </p:txBody>
      </p:sp>
      <p:sp>
        <p:nvSpPr>
          <p:cNvPr id="358" name="Google Shape;358;p1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12</a:t>
            </a:fld>
            <a:endParaRPr>
              <a:solidFill>
                <a:srgbClr val="00000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12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Polynomial Regression (cont)</a:t>
            </a:r>
            <a:endParaRPr/>
          </a:p>
        </p:txBody>
      </p:sp>
      <p:sp>
        <p:nvSpPr>
          <p:cNvPr id="1564" name="Google Shape;1564;p12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120</a:t>
            </a:fld>
            <a:endParaRPr/>
          </a:p>
        </p:txBody>
      </p:sp>
      <p:pic>
        <p:nvPicPr>
          <p:cNvPr id="1565" name="Google Shape;1565;p129"/>
          <p:cNvPicPr preferRelativeResize="0"/>
          <p:nvPr/>
        </p:nvPicPr>
        <p:blipFill rotWithShape="1">
          <a:blip r:embed="rId3">
            <a:alphaModFix/>
          </a:blip>
          <a:srcRect/>
          <a:stretch/>
        </p:blipFill>
        <p:spPr>
          <a:xfrm>
            <a:off x="2667000" y="1143000"/>
            <a:ext cx="6858000" cy="45720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13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Polynomial Regression (cont)</a:t>
            </a:r>
            <a:endParaRPr/>
          </a:p>
        </p:txBody>
      </p:sp>
      <p:sp>
        <p:nvSpPr>
          <p:cNvPr id="1571" name="Google Shape;1571;p13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121</a:t>
            </a:fld>
            <a:endParaRPr/>
          </a:p>
        </p:txBody>
      </p:sp>
      <p:pic>
        <p:nvPicPr>
          <p:cNvPr id="1572" name="Google Shape;1572;p130"/>
          <p:cNvPicPr preferRelativeResize="0"/>
          <p:nvPr/>
        </p:nvPicPr>
        <p:blipFill rotWithShape="1">
          <a:blip r:embed="rId3">
            <a:alphaModFix/>
          </a:blip>
          <a:srcRect/>
          <a:stretch/>
        </p:blipFill>
        <p:spPr>
          <a:xfrm>
            <a:off x="2667000" y="1143000"/>
            <a:ext cx="6858000" cy="4572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p13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Polynomial Regression (cont)</a:t>
            </a:r>
            <a:endParaRPr/>
          </a:p>
        </p:txBody>
      </p:sp>
      <p:sp>
        <p:nvSpPr>
          <p:cNvPr id="1578" name="Google Shape;1578;p13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122</a:t>
            </a:fld>
            <a:endParaRPr/>
          </a:p>
        </p:txBody>
      </p:sp>
      <p:pic>
        <p:nvPicPr>
          <p:cNvPr id="1579" name="Google Shape;1579;p131"/>
          <p:cNvPicPr preferRelativeResize="0"/>
          <p:nvPr/>
        </p:nvPicPr>
        <p:blipFill rotWithShape="1">
          <a:blip r:embed="rId3">
            <a:alphaModFix/>
          </a:blip>
          <a:srcRect/>
          <a:stretch/>
        </p:blipFill>
        <p:spPr>
          <a:xfrm>
            <a:off x="2667000" y="1143000"/>
            <a:ext cx="6858000" cy="4572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13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Polynomial Regression (cont)</a:t>
            </a:r>
            <a:endParaRPr/>
          </a:p>
        </p:txBody>
      </p:sp>
      <p:sp>
        <p:nvSpPr>
          <p:cNvPr id="1585" name="Google Shape;1585;p13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123</a:t>
            </a:fld>
            <a:endParaRPr/>
          </a:p>
        </p:txBody>
      </p:sp>
      <p:pic>
        <p:nvPicPr>
          <p:cNvPr id="1586" name="Google Shape;1586;p132"/>
          <p:cNvPicPr preferRelativeResize="0"/>
          <p:nvPr/>
        </p:nvPicPr>
        <p:blipFill rotWithShape="1">
          <a:blip r:embed="rId3">
            <a:alphaModFix/>
          </a:blip>
          <a:srcRect/>
          <a:stretch/>
        </p:blipFill>
        <p:spPr>
          <a:xfrm>
            <a:off x="2667000" y="1143000"/>
            <a:ext cx="6858000" cy="45720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sp>
        <p:nvSpPr>
          <p:cNvPr id="1591" name="Google Shape;1591;p13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Overfitting</a:t>
            </a:r>
            <a:endParaRPr/>
          </a:p>
        </p:txBody>
      </p:sp>
      <p:sp>
        <p:nvSpPr>
          <p:cNvPr id="1592" name="Google Shape;1592;p133"/>
          <p:cNvSpPr txBox="1">
            <a:spLocks noGrp="1"/>
          </p:cNvSpPr>
          <p:nvPr>
            <p:ph type="body" idx="1"/>
          </p:nvPr>
        </p:nvSpPr>
        <p:spPr>
          <a:xfrm>
            <a:off x="671744" y="983807"/>
            <a:ext cx="11215456" cy="2978593"/>
          </a:xfrm>
          <a:prstGeom prst="rect">
            <a:avLst/>
          </a:prstGeom>
          <a:noFill/>
          <a:ln>
            <a:noFill/>
          </a:ln>
        </p:spPr>
        <p:txBody>
          <a:bodyPr spcFirstLastPara="1" wrap="square" lIns="91425" tIns="45700" rIns="91425" bIns="45700" anchor="t" anchorCtr="0">
            <a:normAutofit fontScale="92500" lnSpcReduction="10000"/>
          </a:bodyPr>
          <a:lstStyle/>
          <a:p>
            <a:pPr marL="182880" lvl="0" indent="-179736" algn="l" rtl="0">
              <a:spcBef>
                <a:spcPts val="0"/>
              </a:spcBef>
              <a:spcAft>
                <a:spcPts val="0"/>
              </a:spcAft>
              <a:buSzPct val="85000"/>
              <a:buChar char="•"/>
            </a:pPr>
            <a:r>
              <a:rPr lang="en-US">
                <a:solidFill>
                  <a:srgbClr val="3F3F3F"/>
                </a:solidFill>
                <a:latin typeface="Karla"/>
                <a:ea typeface="Karla"/>
                <a:cs typeface="Karla"/>
                <a:sym typeface="Karla"/>
              </a:rPr>
              <a:t>In statistics, </a:t>
            </a:r>
            <a:r>
              <a:rPr lang="en-US" b="1">
                <a:solidFill>
                  <a:srgbClr val="3F3F3F"/>
                </a:solidFill>
                <a:latin typeface="Karla"/>
                <a:ea typeface="Karla"/>
                <a:cs typeface="Karla"/>
                <a:sym typeface="Karla"/>
              </a:rPr>
              <a:t>overfitting</a:t>
            </a:r>
            <a:r>
              <a:rPr lang="en-US">
                <a:solidFill>
                  <a:srgbClr val="3F3F3F"/>
                </a:solidFill>
                <a:latin typeface="Karla"/>
                <a:ea typeface="Karla"/>
                <a:cs typeface="Karla"/>
                <a:sym typeface="Karla"/>
              </a:rPr>
              <a:t> is "the production of an analysis that corresponds too closely or exactly to a particular set of data, and may therefore fail to fit additional data or predict future observations reliably”</a:t>
            </a:r>
            <a:endParaRPr/>
          </a:p>
          <a:p>
            <a:pPr marL="182880" lvl="0" indent="0" algn="l" rtl="0">
              <a:spcBef>
                <a:spcPts val="666"/>
              </a:spcBef>
              <a:spcAft>
                <a:spcPts val="0"/>
              </a:spcAft>
              <a:buSzPct val="85000"/>
              <a:buNone/>
            </a:pPr>
            <a:endParaRPr>
              <a:solidFill>
                <a:srgbClr val="3F3F3F"/>
              </a:solidFill>
              <a:latin typeface="Karla"/>
              <a:ea typeface="Karla"/>
              <a:cs typeface="Karla"/>
              <a:sym typeface="Karla"/>
            </a:endParaRPr>
          </a:p>
          <a:p>
            <a:pPr marL="182880" lvl="0" indent="-179736" algn="l" rtl="0">
              <a:spcBef>
                <a:spcPts val="666"/>
              </a:spcBef>
              <a:spcAft>
                <a:spcPts val="0"/>
              </a:spcAft>
              <a:buSzPct val="85000"/>
              <a:buChar char="•"/>
            </a:pPr>
            <a:r>
              <a:rPr lang="en-US">
                <a:solidFill>
                  <a:srgbClr val="3F3F3F"/>
                </a:solidFill>
                <a:latin typeface="Karla"/>
                <a:ea typeface="Karla"/>
                <a:cs typeface="Karla"/>
                <a:sym typeface="Karla"/>
              </a:rPr>
              <a:t>More on this next lecture</a:t>
            </a:r>
            <a:endParaRPr/>
          </a:p>
          <a:p>
            <a:pPr marL="182880" lvl="0" indent="0" algn="l" rtl="0">
              <a:spcBef>
                <a:spcPts val="666"/>
              </a:spcBef>
              <a:spcAft>
                <a:spcPts val="0"/>
              </a:spcAft>
              <a:buSzPct val="85000"/>
              <a:buNone/>
            </a:pPr>
            <a:endParaRPr>
              <a:solidFill>
                <a:srgbClr val="3F3F3F"/>
              </a:solidFill>
              <a:latin typeface="Karla"/>
              <a:ea typeface="Karla"/>
              <a:cs typeface="Karla"/>
              <a:sym typeface="Karla"/>
            </a:endParaRPr>
          </a:p>
        </p:txBody>
      </p:sp>
      <p:sp>
        <p:nvSpPr>
          <p:cNvPr id="1593" name="Google Shape;1593;p13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124</a:t>
            </a:fld>
            <a:endParaRPr/>
          </a:p>
        </p:txBody>
      </p:sp>
      <p:pic>
        <p:nvPicPr>
          <p:cNvPr id="1594" name="Google Shape;1594;p133" descr="areer Guidance - The Cliffhanger Method Will Help You Get the Tough"/>
          <p:cNvPicPr preferRelativeResize="0"/>
          <p:nvPr/>
        </p:nvPicPr>
        <p:blipFill rotWithShape="1">
          <a:blip r:embed="rId3">
            <a:alphaModFix/>
          </a:blip>
          <a:srcRect/>
          <a:stretch/>
        </p:blipFill>
        <p:spPr>
          <a:xfrm>
            <a:off x="3289235" y="4138414"/>
            <a:ext cx="5369573" cy="262751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13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Summary</a:t>
            </a:r>
            <a:endParaRPr/>
          </a:p>
        </p:txBody>
      </p:sp>
      <p:sp>
        <p:nvSpPr>
          <p:cNvPr id="1601" name="Google Shape;1601;p134"/>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Linear regression</a:t>
            </a:r>
            <a:endParaRPr/>
          </a:p>
          <a:p>
            <a:pPr marL="457200" lvl="1" indent="-182880" algn="l" rtl="0">
              <a:spcBef>
                <a:spcPts val="640"/>
              </a:spcBef>
              <a:spcAft>
                <a:spcPts val="0"/>
              </a:spcAft>
              <a:buSzPts val="2720"/>
              <a:buChar char="•"/>
            </a:pPr>
            <a:r>
              <a:rPr lang="en-US"/>
              <a:t>Response is a linear function of predictors</a:t>
            </a:r>
            <a:endParaRPr/>
          </a:p>
          <a:p>
            <a:pPr marL="457200" lvl="1" indent="-182880" algn="l" rtl="0">
              <a:spcBef>
                <a:spcPts val="640"/>
              </a:spcBef>
              <a:spcAft>
                <a:spcPts val="0"/>
              </a:spcAft>
              <a:buSzPts val="2720"/>
              <a:buChar char="•"/>
            </a:pPr>
            <a:r>
              <a:rPr lang="en-US"/>
              <a:t>Estimation </a:t>
            </a:r>
            <a:endParaRPr/>
          </a:p>
          <a:p>
            <a:pPr marL="457200" lvl="1" indent="-182880" algn="l" rtl="0">
              <a:spcBef>
                <a:spcPts val="640"/>
              </a:spcBef>
              <a:spcAft>
                <a:spcPts val="0"/>
              </a:spcAft>
              <a:buSzPts val="2720"/>
              <a:buChar char="•"/>
            </a:pPr>
            <a:r>
              <a:rPr lang="en-US"/>
              <a:t>Standard error</a:t>
            </a:r>
            <a:endParaRPr/>
          </a:p>
          <a:p>
            <a:pPr marL="457200" lvl="1" indent="-182880" algn="l" rtl="0">
              <a:spcBef>
                <a:spcPts val="640"/>
              </a:spcBef>
              <a:spcAft>
                <a:spcPts val="0"/>
              </a:spcAft>
              <a:buSzPts val="2720"/>
              <a:buChar char="•"/>
            </a:pPr>
            <a:r>
              <a:rPr lang="en-US"/>
              <a:t>Coefficient significance</a:t>
            </a:r>
            <a:endParaRPr/>
          </a:p>
          <a:p>
            <a:pPr marL="182880" lvl="0" indent="-194310" algn="l" rtl="0">
              <a:spcBef>
                <a:spcPts val="720"/>
              </a:spcBef>
              <a:spcAft>
                <a:spcPts val="0"/>
              </a:spcAft>
              <a:buSzPts val="3060"/>
              <a:buChar char="•"/>
            </a:pPr>
            <a:r>
              <a:rPr lang="en-US"/>
              <a:t>Brings more predictors</a:t>
            </a:r>
            <a:endParaRPr/>
          </a:p>
          <a:p>
            <a:pPr marL="457200" lvl="1" indent="-182880" algn="l" rtl="0">
              <a:spcBef>
                <a:spcPts val="640"/>
              </a:spcBef>
              <a:spcAft>
                <a:spcPts val="0"/>
              </a:spcAft>
              <a:buSzPts val="2720"/>
              <a:buChar char="•"/>
            </a:pPr>
            <a:r>
              <a:rPr lang="en-US"/>
              <a:t>Multiple responses</a:t>
            </a:r>
            <a:endParaRPr/>
          </a:p>
          <a:p>
            <a:pPr marL="457200" lvl="1" indent="-182880" algn="l" rtl="0">
              <a:spcBef>
                <a:spcPts val="640"/>
              </a:spcBef>
              <a:spcAft>
                <a:spcPts val="0"/>
              </a:spcAft>
              <a:buSzPts val="2720"/>
              <a:buChar char="•"/>
            </a:pPr>
            <a:r>
              <a:rPr lang="en-US"/>
              <a:t>Interaction terms</a:t>
            </a:r>
            <a:endParaRPr/>
          </a:p>
          <a:p>
            <a:pPr marL="457200" lvl="1" indent="-182880" algn="l" rtl="0">
              <a:spcBef>
                <a:spcPts val="640"/>
              </a:spcBef>
              <a:spcAft>
                <a:spcPts val="0"/>
              </a:spcAft>
              <a:buSzPts val="2720"/>
              <a:buChar char="•"/>
            </a:pPr>
            <a:r>
              <a:rPr lang="en-US"/>
              <a:t>Polynomial regression</a:t>
            </a:r>
            <a:endParaRPr/>
          </a:p>
        </p:txBody>
      </p:sp>
      <p:sp>
        <p:nvSpPr>
          <p:cNvPr id="1602" name="Google Shape;1602;p13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125</a:t>
            </a:fld>
            <a:endParaRPr>
              <a:solidFill>
                <a:srgbClr val="00000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F699E-F520-93AB-47CB-BF94B7CE1191}"/>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60482B66-D631-B067-BAFF-D79C030F06A0}"/>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D4CADF43-1DF8-AF6F-D825-5907E608BC7B}"/>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62D9E794-BD27-B05C-5A9D-FFA7AAA60EA7}"/>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F4B17591-C3BB-AD90-9548-9A8174EE864B}"/>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9E89FDA4-02FF-8F10-FEA2-C5E44ADB8D23}"/>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3717991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9C46D-6039-6B5D-36D4-7618FA63AC37}"/>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25948E53-F688-726E-0389-651B548FC4AB}"/>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CEB7718D-3A45-34F0-DC57-CEAA222B62D4}"/>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4F9E908B-D3D3-4BD5-DC71-8548211E04D7}"/>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52A349C0-1945-D680-0218-DA3BA29BBE10}"/>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45C59D17-884D-ACD7-4931-E60A0E50070B}"/>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2880673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Content</a:t>
            </a:r>
            <a:endParaRPr/>
          </a:p>
        </p:txBody>
      </p:sp>
      <p:sp>
        <p:nvSpPr>
          <p:cNvPr id="372" name="Google Shape;372;p19"/>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The prediction problem</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Simple linear regression</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Multi-variate linear regression</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Polynomial regression</a:t>
            </a:r>
            <a:endParaRPr/>
          </a:p>
        </p:txBody>
      </p:sp>
      <p:sp>
        <p:nvSpPr>
          <p:cNvPr id="373" name="Google Shape;373;p1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14</a:t>
            </a:fld>
            <a:endParaRPr>
              <a:solidFill>
                <a:srgbClr val="000000"/>
              </a:solidFill>
            </a:endParaRPr>
          </a:p>
        </p:txBody>
      </p:sp>
      <p:sp>
        <p:nvSpPr>
          <p:cNvPr id="374" name="Google Shape;374;p19"/>
          <p:cNvSpPr/>
          <p:nvPr/>
        </p:nvSpPr>
        <p:spPr>
          <a:xfrm rot="3437627">
            <a:off x="5153610" y="2214846"/>
            <a:ext cx="381000" cy="5334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Linear Models</a:t>
            </a:r>
            <a:endParaRPr/>
          </a:p>
        </p:txBody>
      </p:sp>
      <p:sp>
        <p:nvSpPr>
          <p:cNvPr id="380" name="Google Shape;380;p20"/>
          <p:cNvSpPr txBox="1">
            <a:spLocks noGrp="1"/>
          </p:cNvSpPr>
          <p:nvPr>
            <p:ph type="body" idx="1"/>
          </p:nvPr>
        </p:nvSpPr>
        <p:spPr>
          <a:xfrm>
            <a:off x="609600" y="1061357"/>
            <a:ext cx="11582400" cy="4218213"/>
          </a:xfrm>
          <a:prstGeom prst="rect">
            <a:avLst/>
          </a:prstGeom>
          <a:blipFill rotWithShape="1">
            <a:blip r:embed="rId3">
              <a:alphaModFix/>
            </a:blip>
            <a:stretch>
              <a:fillRect l="-731" t="-1381"/>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381" name="Google Shape;381;p2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a:t>
            </a:fld>
            <a:endParaRPr/>
          </a:p>
        </p:txBody>
      </p:sp>
      <p:pic>
        <p:nvPicPr>
          <p:cNvPr id="382" name="Google Shape;382;p20"/>
          <p:cNvPicPr preferRelativeResize="0"/>
          <p:nvPr/>
        </p:nvPicPr>
        <p:blipFill rotWithShape="1">
          <a:blip r:embed="rId4">
            <a:alphaModFix/>
          </a:blip>
          <a:srcRect/>
          <a:stretch/>
        </p:blipFill>
        <p:spPr>
          <a:xfrm>
            <a:off x="4191000" y="3147060"/>
            <a:ext cx="3649980" cy="281940"/>
          </a:xfrm>
          <a:prstGeom prst="rect">
            <a:avLst/>
          </a:prstGeom>
          <a:solidFill>
            <a:srgbClr val="F5DEDA"/>
          </a:solidFill>
          <a:ln w="12700" cap="flat" cmpd="sng">
            <a:solidFill>
              <a:srgbClr val="C00000"/>
            </a:solidFill>
            <a:prstDash val="solid"/>
            <a:round/>
            <a:headEnd type="none" w="sm" len="sm"/>
            <a:tailEnd type="none" w="sm" len="sm"/>
          </a:ln>
        </p:spPr>
      </p:pic>
      <p:pic>
        <p:nvPicPr>
          <p:cNvPr id="383" name="Google Shape;383;p20"/>
          <p:cNvPicPr preferRelativeResize="0"/>
          <p:nvPr/>
        </p:nvPicPr>
        <p:blipFill rotWithShape="1">
          <a:blip r:embed="rId5">
            <a:alphaModFix/>
          </a:blip>
          <a:srcRect/>
          <a:stretch/>
        </p:blipFill>
        <p:spPr>
          <a:xfrm>
            <a:off x="3200400" y="3498170"/>
            <a:ext cx="5143502" cy="3429001"/>
          </a:xfrm>
          <a:prstGeom prst="rect">
            <a:avLst/>
          </a:prstGeom>
          <a:noFill/>
          <a:ln>
            <a:noFill/>
          </a:ln>
        </p:spPr>
      </p:pic>
      <p:sp>
        <p:nvSpPr>
          <p:cNvPr id="384" name="Google Shape;384;p20"/>
          <p:cNvSpPr txBox="1"/>
          <p:nvPr/>
        </p:nvSpPr>
        <p:spPr>
          <a:xfrm>
            <a:off x="8916116" y="2918698"/>
            <a:ext cx="2494006" cy="1107996"/>
          </a:xfrm>
          <a:prstGeom prst="rect">
            <a:avLst/>
          </a:prstGeom>
          <a:blipFill rotWithShape="1">
            <a:blip r:embed="rId6">
              <a:alphaModFix/>
            </a:blip>
            <a:stretch>
              <a:fillRect l="-7578" t="-8790" b="-1538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Linear Regression</a:t>
            </a:r>
            <a:endParaRPr/>
          </a:p>
        </p:txBody>
      </p:sp>
      <p:sp>
        <p:nvSpPr>
          <p:cNvPr id="390" name="Google Shape;390;p21"/>
          <p:cNvSpPr txBox="1">
            <a:spLocks noGrp="1"/>
          </p:cNvSpPr>
          <p:nvPr>
            <p:ph type="body" idx="1"/>
          </p:nvPr>
        </p:nvSpPr>
        <p:spPr>
          <a:xfrm>
            <a:off x="1042307" y="992188"/>
            <a:ext cx="9829800" cy="4343400"/>
          </a:xfrm>
          <a:prstGeom prst="rect">
            <a:avLst/>
          </a:prstGeom>
          <a:blipFill rotWithShape="1">
            <a:blip r:embed="rId3">
              <a:alphaModFix/>
            </a:blip>
            <a:stretch>
              <a:fillRect l="-1301"/>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391" name="Google Shape;391;p2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16</a:t>
            </a:fld>
            <a:endParaRPr/>
          </a:p>
        </p:txBody>
      </p:sp>
      <p:pic>
        <p:nvPicPr>
          <p:cNvPr id="392" name="Google Shape;392;p21"/>
          <p:cNvPicPr preferRelativeResize="0"/>
          <p:nvPr/>
        </p:nvPicPr>
        <p:blipFill rotWithShape="1">
          <a:blip r:embed="rId4">
            <a:alphaModFix/>
          </a:blip>
          <a:srcRect/>
          <a:stretch/>
        </p:blipFill>
        <p:spPr>
          <a:xfrm>
            <a:off x="4362993" y="2626678"/>
            <a:ext cx="3126377" cy="432208"/>
          </a:xfrm>
          <a:prstGeom prst="rect">
            <a:avLst/>
          </a:prstGeom>
          <a:solidFill>
            <a:srgbClr val="CFDCE8"/>
          </a:solidFill>
          <a:ln w="9525" cap="flat" cmpd="sng">
            <a:solidFill>
              <a:srgbClr val="C0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Example</a:t>
            </a:r>
            <a:endParaRPr/>
          </a:p>
        </p:txBody>
      </p:sp>
      <p:sp>
        <p:nvSpPr>
          <p:cNvPr id="398" name="Google Shape;398;p22"/>
          <p:cNvSpPr txBox="1">
            <a:spLocks noGrp="1"/>
          </p:cNvSpPr>
          <p:nvPr>
            <p:ph type="body" idx="1"/>
          </p:nvPr>
        </p:nvSpPr>
        <p:spPr>
          <a:xfrm>
            <a:off x="609600" y="1143000"/>
            <a:ext cx="11125200" cy="5334000"/>
          </a:xfrm>
          <a:prstGeom prst="rect">
            <a:avLst/>
          </a:prstGeom>
          <a:blipFill rotWithShape="1">
            <a:blip r:embed="rId3">
              <a:alphaModFix/>
            </a:blip>
            <a:stretch>
              <a:fillRect l="-1150" t="-1828"/>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399" name="Google Shape;399;p2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17</a:t>
            </a:fld>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dirty="0"/>
              <a:t>Model Estimation and Interpretation</a:t>
            </a:r>
            <a:endParaRPr dirty="0"/>
          </a:p>
        </p:txBody>
      </p:sp>
      <p:sp>
        <p:nvSpPr>
          <p:cNvPr id="405" name="Google Shape;405;p23"/>
          <p:cNvSpPr txBox="1">
            <a:spLocks noGrp="1"/>
          </p:cNvSpPr>
          <p:nvPr>
            <p:ph type="body" idx="1"/>
          </p:nvPr>
        </p:nvSpPr>
        <p:spPr>
          <a:xfrm>
            <a:off x="609600" y="1143000"/>
            <a:ext cx="10972800" cy="5334000"/>
          </a:xfrm>
          <a:prstGeom prst="rect">
            <a:avLst/>
          </a:prstGeom>
          <a:blipFill rotWithShape="1">
            <a:blip r:embed="rId3">
              <a:alphaModFix/>
            </a:blip>
            <a:stretch>
              <a:fillRect l="-943" t="-1484"/>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406" name="Google Shape;406;p2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18</a:t>
            </a:fld>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24"/>
          <p:cNvPicPr preferRelativeResize="0"/>
          <p:nvPr/>
        </p:nvPicPr>
        <p:blipFill rotWithShape="1">
          <a:blip r:embed="rId3">
            <a:alphaModFix/>
          </a:blip>
          <a:srcRect/>
          <a:stretch/>
        </p:blipFill>
        <p:spPr>
          <a:xfrm>
            <a:off x="3485388" y="1954530"/>
            <a:ext cx="5143502" cy="3429001"/>
          </a:xfrm>
          <a:prstGeom prst="rect">
            <a:avLst/>
          </a:prstGeom>
          <a:noFill/>
          <a:ln>
            <a:noFill/>
          </a:ln>
        </p:spPr>
      </p:pic>
      <p:sp>
        <p:nvSpPr>
          <p:cNvPr id="412" name="Google Shape;412;p2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Estimate of the regression coefficients</a:t>
            </a:r>
            <a:endParaRPr/>
          </a:p>
        </p:txBody>
      </p:sp>
      <p:sp>
        <p:nvSpPr>
          <p:cNvPr id="413" name="Google Shape;413;p2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a:t>
            </a:fld>
            <a:endParaRPr/>
          </a:p>
        </p:txBody>
      </p:sp>
      <p:sp>
        <p:nvSpPr>
          <p:cNvPr id="414" name="Google Shape;414;p24"/>
          <p:cNvSpPr txBox="1"/>
          <p:nvPr/>
        </p:nvSpPr>
        <p:spPr>
          <a:xfrm>
            <a:off x="2015970" y="1534142"/>
            <a:ext cx="350308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rgbClr val="3F3F3F"/>
                </a:solidFill>
                <a:latin typeface="Karla"/>
                <a:ea typeface="Karla"/>
                <a:cs typeface="Karla"/>
                <a:sym typeface="Karla"/>
              </a:rPr>
              <a:t>For a given data set</a:t>
            </a:r>
            <a:endParaRPr sz="2800" i="1" dirty="0">
              <a:solidFill>
                <a:srgbClr val="3F3F3F"/>
              </a:solidFill>
              <a:latin typeface="Karla"/>
              <a:ea typeface="Karla"/>
              <a:cs typeface="Karla"/>
              <a:sym typeface="Karl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627F9D-199D-ED0C-E95A-AB6CAA3EF170}"/>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A725A6F9-2598-E799-BEA0-46BBE4C44D47}"/>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D9BA0477-5E81-9D5A-8766-F4DC18EE8391}"/>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How is everyone feeling?</a:t>
            </a:r>
          </a:p>
        </p:txBody>
      </p:sp>
      <p:sp>
        <p:nvSpPr>
          <p:cNvPr id="7" name="Rounded Rectangle 6">
            <a:extLst>
              <a:ext uri="{FF2B5EF4-FFF2-40B4-BE49-F238E27FC236}">
                <a16:creationId xmlns:a16="http://schemas.microsoft.com/office/drawing/2014/main" id="{A3376C24-1899-D3C5-55F5-9640ED02DB6F}"/>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4D225550-3A5C-860D-2962-176028425A50}"/>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37616C68-3651-54F6-868E-5981C4FB70B2}"/>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382544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25"/>
          <p:cNvPicPr preferRelativeResize="0"/>
          <p:nvPr/>
        </p:nvPicPr>
        <p:blipFill rotWithShape="1">
          <a:blip r:embed="rId3">
            <a:alphaModFix/>
          </a:blip>
          <a:srcRect/>
          <a:stretch/>
        </p:blipFill>
        <p:spPr>
          <a:xfrm>
            <a:off x="3485388" y="1954530"/>
            <a:ext cx="5143502" cy="3429001"/>
          </a:xfrm>
          <a:prstGeom prst="rect">
            <a:avLst/>
          </a:prstGeom>
          <a:noFill/>
          <a:ln>
            <a:noFill/>
          </a:ln>
        </p:spPr>
      </p:pic>
      <p:sp>
        <p:nvSpPr>
          <p:cNvPr id="420" name="Google Shape;420;p2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Estimate of the regression coefficients (cont)</a:t>
            </a:r>
            <a:endParaRPr/>
          </a:p>
        </p:txBody>
      </p:sp>
      <p:sp>
        <p:nvSpPr>
          <p:cNvPr id="421" name="Google Shape;421;p2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20</a:t>
            </a:fld>
            <a:endParaRPr/>
          </a:p>
        </p:txBody>
      </p:sp>
      <p:cxnSp>
        <p:nvCxnSpPr>
          <p:cNvPr id="422" name="Google Shape;422;p25"/>
          <p:cNvCxnSpPr/>
          <p:nvPr/>
        </p:nvCxnSpPr>
        <p:spPr>
          <a:xfrm rot="10800000" flipH="1">
            <a:off x="4580710" y="2542358"/>
            <a:ext cx="3507377" cy="1851660"/>
          </a:xfrm>
          <a:prstGeom prst="straightConnector1">
            <a:avLst/>
          </a:prstGeom>
          <a:noFill/>
          <a:ln w="26425" cap="flat" cmpd="sng">
            <a:solidFill>
              <a:srgbClr val="C00000"/>
            </a:solidFill>
            <a:prstDash val="solid"/>
            <a:round/>
            <a:headEnd type="none" w="sm" len="sm"/>
            <a:tailEnd type="none" w="sm" len="sm"/>
          </a:ln>
        </p:spPr>
      </p:cxnSp>
      <p:sp>
        <p:nvSpPr>
          <p:cNvPr id="423" name="Google Shape;423;p25"/>
          <p:cNvSpPr txBox="1"/>
          <p:nvPr/>
        </p:nvSpPr>
        <p:spPr>
          <a:xfrm>
            <a:off x="1524000" y="1243636"/>
            <a:ext cx="227126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Is this line good?</a:t>
            </a:r>
            <a:endParaRPr sz="2400" i="1">
              <a:solidFill>
                <a:srgbClr val="3F3F3F"/>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Estimate of the regression coefficients (cont) </a:t>
            </a:r>
            <a:endParaRPr/>
          </a:p>
        </p:txBody>
      </p:sp>
      <p:sp>
        <p:nvSpPr>
          <p:cNvPr id="429" name="Google Shape;429;p2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21</a:t>
            </a:fld>
            <a:endParaRPr/>
          </a:p>
        </p:txBody>
      </p:sp>
      <p:cxnSp>
        <p:nvCxnSpPr>
          <p:cNvPr id="430" name="Google Shape;430;p26"/>
          <p:cNvCxnSpPr/>
          <p:nvPr/>
        </p:nvCxnSpPr>
        <p:spPr>
          <a:xfrm rot="10800000" flipH="1">
            <a:off x="4541520" y="2542360"/>
            <a:ext cx="3546566" cy="1655717"/>
          </a:xfrm>
          <a:prstGeom prst="straightConnector1">
            <a:avLst/>
          </a:prstGeom>
          <a:noFill/>
          <a:ln w="26425" cap="flat" cmpd="sng">
            <a:solidFill>
              <a:srgbClr val="C00000"/>
            </a:solidFill>
            <a:prstDash val="solid"/>
            <a:round/>
            <a:headEnd type="none" w="sm" len="sm"/>
            <a:tailEnd type="none" w="sm" len="sm"/>
          </a:ln>
        </p:spPr>
      </p:cxnSp>
      <p:sp>
        <p:nvSpPr>
          <p:cNvPr id="431" name="Google Shape;431;p26"/>
          <p:cNvSpPr txBox="1"/>
          <p:nvPr/>
        </p:nvSpPr>
        <p:spPr>
          <a:xfrm>
            <a:off x="2015968" y="1534142"/>
            <a:ext cx="260494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3F3F3F"/>
                </a:solidFill>
                <a:latin typeface="Karla"/>
                <a:ea typeface="Karla"/>
                <a:cs typeface="Karla"/>
                <a:sym typeface="Karla"/>
              </a:rPr>
              <a:t>Maybe this one?</a:t>
            </a:r>
            <a:endParaRPr sz="2800" i="1">
              <a:solidFill>
                <a:srgbClr val="3F3F3F"/>
              </a:solidFill>
              <a:latin typeface="Karla"/>
              <a:ea typeface="Karla"/>
              <a:cs typeface="Karla"/>
              <a:sym typeface="Karla"/>
            </a:endParaRPr>
          </a:p>
        </p:txBody>
      </p:sp>
      <p:pic>
        <p:nvPicPr>
          <p:cNvPr id="432" name="Google Shape;432;p26"/>
          <p:cNvPicPr preferRelativeResize="0"/>
          <p:nvPr/>
        </p:nvPicPr>
        <p:blipFill rotWithShape="1">
          <a:blip r:embed="rId3">
            <a:alphaModFix/>
          </a:blip>
          <a:srcRect/>
          <a:stretch/>
        </p:blipFill>
        <p:spPr>
          <a:xfrm>
            <a:off x="3485388" y="1954530"/>
            <a:ext cx="5143502" cy="3429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Estimate of the regression coefficients (cont) </a:t>
            </a:r>
            <a:endParaRPr/>
          </a:p>
        </p:txBody>
      </p:sp>
      <p:sp>
        <p:nvSpPr>
          <p:cNvPr id="438" name="Google Shape;438;p2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22</a:t>
            </a:fld>
            <a:endParaRPr/>
          </a:p>
        </p:txBody>
      </p:sp>
      <p:cxnSp>
        <p:nvCxnSpPr>
          <p:cNvPr id="439" name="Google Shape;439;p27"/>
          <p:cNvCxnSpPr/>
          <p:nvPr/>
        </p:nvCxnSpPr>
        <p:spPr>
          <a:xfrm rot="10800000" flipH="1">
            <a:off x="4551318" y="2767693"/>
            <a:ext cx="3517175" cy="1371600"/>
          </a:xfrm>
          <a:prstGeom prst="straightConnector1">
            <a:avLst/>
          </a:prstGeom>
          <a:noFill/>
          <a:ln w="26425" cap="flat" cmpd="sng">
            <a:solidFill>
              <a:srgbClr val="C00000"/>
            </a:solidFill>
            <a:prstDash val="solid"/>
            <a:round/>
            <a:headEnd type="none" w="sm" len="sm"/>
            <a:tailEnd type="none" w="sm" len="sm"/>
          </a:ln>
        </p:spPr>
      </p:cxnSp>
      <p:sp>
        <p:nvSpPr>
          <p:cNvPr id="440" name="Google Shape;440;p27"/>
          <p:cNvSpPr txBox="1"/>
          <p:nvPr/>
        </p:nvSpPr>
        <p:spPr>
          <a:xfrm>
            <a:off x="2015968" y="1534142"/>
            <a:ext cx="19656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3F3F3F"/>
                </a:solidFill>
                <a:latin typeface="Karla"/>
                <a:ea typeface="Karla"/>
                <a:cs typeface="Karla"/>
                <a:sym typeface="Karla"/>
              </a:rPr>
              <a:t>Or this one?</a:t>
            </a:r>
            <a:endParaRPr/>
          </a:p>
        </p:txBody>
      </p:sp>
      <p:pic>
        <p:nvPicPr>
          <p:cNvPr id="441" name="Google Shape;441;p27"/>
          <p:cNvPicPr preferRelativeResize="0"/>
          <p:nvPr/>
        </p:nvPicPr>
        <p:blipFill rotWithShape="1">
          <a:blip r:embed="rId3">
            <a:alphaModFix/>
          </a:blip>
          <a:srcRect/>
          <a:stretch/>
        </p:blipFill>
        <p:spPr>
          <a:xfrm>
            <a:off x="3485388" y="1954530"/>
            <a:ext cx="5143502" cy="3429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Question</a:t>
            </a:r>
            <a:endParaRPr/>
          </a:p>
        </p:txBody>
      </p:sp>
      <p:sp>
        <p:nvSpPr>
          <p:cNvPr id="447" name="Google Shape;447;p28"/>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Which line is better?</a:t>
            </a:r>
            <a:endParaRPr/>
          </a:p>
          <a:p>
            <a:pPr marL="182880" lvl="0" indent="-194310" algn="l" rtl="0">
              <a:spcBef>
                <a:spcPts val="720"/>
              </a:spcBef>
              <a:spcAft>
                <a:spcPts val="0"/>
              </a:spcAft>
              <a:buSzPts val="3060"/>
              <a:buChar char="•"/>
            </a:pPr>
            <a:r>
              <a:rPr lang="en-US"/>
              <a:t>How to measure the goodness of a line?</a:t>
            </a:r>
            <a:endParaRPr/>
          </a:p>
        </p:txBody>
      </p:sp>
      <p:sp>
        <p:nvSpPr>
          <p:cNvPr id="448" name="Google Shape;448;p2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23</a:t>
            </a:fld>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29"/>
          <p:cNvPicPr preferRelativeResize="0"/>
          <p:nvPr/>
        </p:nvPicPr>
        <p:blipFill rotWithShape="1">
          <a:blip r:embed="rId3">
            <a:alphaModFix/>
          </a:blip>
          <a:srcRect/>
          <a:stretch/>
        </p:blipFill>
        <p:spPr>
          <a:xfrm>
            <a:off x="3485388" y="1954530"/>
            <a:ext cx="5143502" cy="3429001"/>
          </a:xfrm>
          <a:prstGeom prst="rect">
            <a:avLst/>
          </a:prstGeom>
          <a:noFill/>
          <a:ln>
            <a:noFill/>
          </a:ln>
        </p:spPr>
      </p:pic>
      <p:sp>
        <p:nvSpPr>
          <p:cNvPr id="454" name="Google Shape;454;p2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Estimate of the regression coefficients (cont) </a:t>
            </a:r>
            <a:endParaRPr/>
          </a:p>
        </p:txBody>
      </p:sp>
      <p:sp>
        <p:nvSpPr>
          <p:cNvPr id="455" name="Google Shape;455;p2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24</a:t>
            </a:fld>
            <a:endParaRPr/>
          </a:p>
        </p:txBody>
      </p:sp>
      <p:cxnSp>
        <p:nvCxnSpPr>
          <p:cNvPr id="456" name="Google Shape;456;p29"/>
          <p:cNvCxnSpPr/>
          <p:nvPr/>
        </p:nvCxnSpPr>
        <p:spPr>
          <a:xfrm rot="10800000" flipH="1">
            <a:off x="4551318" y="2767693"/>
            <a:ext cx="3517175" cy="1371600"/>
          </a:xfrm>
          <a:prstGeom prst="straightConnector1">
            <a:avLst/>
          </a:prstGeom>
          <a:noFill/>
          <a:ln w="26425" cap="flat" cmpd="sng">
            <a:solidFill>
              <a:srgbClr val="C00000"/>
            </a:solidFill>
            <a:prstDash val="solid"/>
            <a:round/>
            <a:headEnd type="none" w="sm" len="sm"/>
            <a:tailEnd type="none" w="sm" len="sm"/>
          </a:ln>
        </p:spPr>
      </p:cxnSp>
      <p:grpSp>
        <p:nvGrpSpPr>
          <p:cNvPr id="457" name="Google Shape;457;p29"/>
          <p:cNvGrpSpPr/>
          <p:nvPr/>
        </p:nvGrpSpPr>
        <p:grpSpPr>
          <a:xfrm>
            <a:off x="4680980" y="2463336"/>
            <a:ext cx="3270715" cy="2103376"/>
            <a:chOff x="4209305" y="2155736"/>
            <a:chExt cx="4360953" cy="2804501"/>
          </a:xfrm>
        </p:grpSpPr>
        <p:cxnSp>
          <p:nvCxnSpPr>
            <p:cNvPr id="458" name="Google Shape;458;p29"/>
            <p:cNvCxnSpPr/>
            <p:nvPr/>
          </p:nvCxnSpPr>
          <p:spPr>
            <a:xfrm rot="10800000" flipH="1">
              <a:off x="4209305" y="4301256"/>
              <a:ext cx="5108" cy="658981"/>
            </a:xfrm>
            <a:prstGeom prst="straightConnector1">
              <a:avLst/>
            </a:prstGeom>
            <a:noFill/>
            <a:ln w="26425" cap="flat" cmpd="sng">
              <a:solidFill>
                <a:schemeClr val="accent1"/>
              </a:solidFill>
              <a:prstDash val="solid"/>
              <a:round/>
              <a:headEnd type="none" w="sm" len="sm"/>
              <a:tailEnd type="none" w="sm" len="sm"/>
            </a:ln>
          </p:spPr>
        </p:cxnSp>
        <p:cxnSp>
          <p:nvCxnSpPr>
            <p:cNvPr id="459" name="Google Shape;459;p29"/>
            <p:cNvCxnSpPr/>
            <p:nvPr/>
          </p:nvCxnSpPr>
          <p:spPr>
            <a:xfrm rot="10800000">
              <a:off x="5245454" y="3419550"/>
              <a:ext cx="0" cy="478144"/>
            </a:xfrm>
            <a:prstGeom prst="straightConnector1">
              <a:avLst/>
            </a:prstGeom>
            <a:noFill/>
            <a:ln w="26425" cap="flat" cmpd="sng">
              <a:solidFill>
                <a:schemeClr val="accent1"/>
              </a:solidFill>
              <a:prstDash val="solid"/>
              <a:round/>
              <a:headEnd type="none" w="sm" len="sm"/>
              <a:tailEnd type="none" w="sm" len="sm"/>
            </a:ln>
          </p:spPr>
        </p:cxnSp>
        <p:cxnSp>
          <p:nvCxnSpPr>
            <p:cNvPr id="460" name="Google Shape;460;p29"/>
            <p:cNvCxnSpPr/>
            <p:nvPr/>
          </p:nvCxnSpPr>
          <p:spPr>
            <a:xfrm rot="10800000" flipH="1">
              <a:off x="5413179" y="3831285"/>
              <a:ext cx="1704" cy="305481"/>
            </a:xfrm>
            <a:prstGeom prst="straightConnector1">
              <a:avLst/>
            </a:prstGeom>
            <a:noFill/>
            <a:ln w="26425" cap="flat" cmpd="sng">
              <a:solidFill>
                <a:schemeClr val="accent1"/>
              </a:solidFill>
              <a:prstDash val="solid"/>
              <a:round/>
              <a:headEnd type="none" w="sm" len="sm"/>
              <a:tailEnd type="none" w="sm" len="sm"/>
            </a:ln>
          </p:spPr>
        </p:cxnSp>
        <p:cxnSp>
          <p:nvCxnSpPr>
            <p:cNvPr id="461" name="Google Shape;461;p29"/>
            <p:cNvCxnSpPr/>
            <p:nvPr/>
          </p:nvCxnSpPr>
          <p:spPr>
            <a:xfrm rot="10800000" flipH="1">
              <a:off x="6564268" y="3096872"/>
              <a:ext cx="3405" cy="301752"/>
            </a:xfrm>
            <a:prstGeom prst="straightConnector1">
              <a:avLst/>
            </a:prstGeom>
            <a:noFill/>
            <a:ln w="26425" cap="flat" cmpd="sng">
              <a:solidFill>
                <a:schemeClr val="accent1"/>
              </a:solidFill>
              <a:prstDash val="solid"/>
              <a:round/>
              <a:headEnd type="none" w="sm" len="sm"/>
              <a:tailEnd type="none" w="sm" len="sm"/>
            </a:ln>
          </p:spPr>
        </p:cxnSp>
        <p:cxnSp>
          <p:nvCxnSpPr>
            <p:cNvPr id="462" name="Google Shape;462;p29"/>
            <p:cNvCxnSpPr/>
            <p:nvPr/>
          </p:nvCxnSpPr>
          <p:spPr>
            <a:xfrm flipH="1">
              <a:off x="8244925" y="2738092"/>
              <a:ext cx="15325" cy="920530"/>
            </a:xfrm>
            <a:prstGeom prst="straightConnector1">
              <a:avLst/>
            </a:prstGeom>
            <a:noFill/>
            <a:ln w="26425" cap="flat" cmpd="sng">
              <a:solidFill>
                <a:schemeClr val="accent1"/>
              </a:solidFill>
              <a:prstDash val="solid"/>
              <a:round/>
              <a:headEnd type="none" w="sm" len="sm"/>
              <a:tailEnd type="none" w="sm" len="sm"/>
            </a:ln>
          </p:spPr>
        </p:cxnSp>
        <p:cxnSp>
          <p:nvCxnSpPr>
            <p:cNvPr id="463" name="Google Shape;463;p29"/>
            <p:cNvCxnSpPr/>
            <p:nvPr/>
          </p:nvCxnSpPr>
          <p:spPr>
            <a:xfrm rot="10800000">
              <a:off x="8570258" y="2155736"/>
              <a:ext cx="0" cy="439321"/>
            </a:xfrm>
            <a:prstGeom prst="straightConnector1">
              <a:avLst/>
            </a:prstGeom>
            <a:noFill/>
            <a:ln w="26425" cap="flat" cmpd="sng">
              <a:solidFill>
                <a:schemeClr val="accent1"/>
              </a:solidFill>
              <a:prstDash val="solid"/>
              <a:round/>
              <a:headEnd type="none" w="sm" len="sm"/>
              <a:tailEnd type="none" w="sm" len="sm"/>
            </a:ln>
          </p:spPr>
        </p:cxnSp>
      </p:grpSp>
      <p:sp>
        <p:nvSpPr>
          <p:cNvPr id="464" name="Google Shape;464;p29"/>
          <p:cNvSpPr txBox="1"/>
          <p:nvPr/>
        </p:nvSpPr>
        <p:spPr>
          <a:xfrm>
            <a:off x="841466" y="1039883"/>
            <a:ext cx="10509067" cy="1244508"/>
          </a:xfrm>
          <a:prstGeom prst="rect">
            <a:avLst/>
          </a:prstGeom>
          <a:blipFill rotWithShape="1">
            <a:blip r:embed="rId4">
              <a:alphaModFix/>
            </a:blip>
            <a:stretch>
              <a:fillRect l="-919" t="-3901" r="-1091" b="-633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Estimate of the regression coefficients (cont) </a:t>
            </a:r>
            <a:endParaRPr/>
          </a:p>
        </p:txBody>
      </p:sp>
      <p:sp>
        <p:nvSpPr>
          <p:cNvPr id="471" name="Google Shape;471;p30"/>
          <p:cNvSpPr txBox="1">
            <a:spLocks noGrp="1"/>
          </p:cNvSpPr>
          <p:nvPr>
            <p:ph type="body" idx="1"/>
          </p:nvPr>
        </p:nvSpPr>
        <p:spPr>
          <a:xfrm>
            <a:off x="1066800" y="1219200"/>
            <a:ext cx="8827517" cy="4509247"/>
          </a:xfrm>
          <a:prstGeom prst="rect">
            <a:avLst/>
          </a:prstGeom>
          <a:blipFill rotWithShape="1">
            <a:blip r:embed="rId3">
              <a:alphaModFix/>
            </a:blip>
            <a:stretch>
              <a:fillRect l="-344" t="-675"/>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472" name="Google Shape;472;p3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25</a:t>
            </a:fld>
            <a:endParaRPr/>
          </a:p>
        </p:txBody>
      </p:sp>
      <p:pic>
        <p:nvPicPr>
          <p:cNvPr id="473" name="Google Shape;473;p30"/>
          <p:cNvPicPr preferRelativeResize="0"/>
          <p:nvPr/>
        </p:nvPicPr>
        <p:blipFill rotWithShape="1">
          <a:blip r:embed="rId4">
            <a:alphaModFix/>
          </a:blip>
          <a:srcRect r="45402"/>
          <a:stretch/>
        </p:blipFill>
        <p:spPr>
          <a:xfrm>
            <a:off x="2781300" y="1828800"/>
            <a:ext cx="3619500" cy="754380"/>
          </a:xfrm>
          <a:prstGeom prst="rect">
            <a:avLst/>
          </a:prstGeom>
          <a:solidFill>
            <a:srgbClr val="CFDCE8"/>
          </a:solidFill>
          <a:ln w="12700" cap="flat" cmpd="sng">
            <a:solidFill>
              <a:srgbClr val="C00000"/>
            </a:solidFill>
            <a:prstDash val="solid"/>
            <a:round/>
            <a:headEnd type="none" w="sm" len="sm"/>
            <a:tailEnd type="none" w="sm" len="sm"/>
          </a:ln>
        </p:spPr>
      </p:pic>
      <p:pic>
        <p:nvPicPr>
          <p:cNvPr id="474" name="Google Shape;474;p30"/>
          <p:cNvPicPr preferRelativeResize="0"/>
          <p:nvPr/>
        </p:nvPicPr>
        <p:blipFill rotWithShape="1">
          <a:blip r:embed="rId5">
            <a:alphaModFix/>
          </a:blip>
          <a:srcRect/>
          <a:stretch/>
        </p:blipFill>
        <p:spPr>
          <a:xfrm>
            <a:off x="4594860" y="4850933"/>
            <a:ext cx="3002280" cy="548640"/>
          </a:xfrm>
          <a:prstGeom prst="rect">
            <a:avLst/>
          </a:prstGeom>
          <a:solidFill>
            <a:srgbClr val="CFDCE8"/>
          </a:solidFill>
          <a:ln w="12700" cap="flat" cmpd="sng">
            <a:solidFill>
              <a:srgbClr val="C00000"/>
            </a:solidFill>
            <a:prstDash val="solid"/>
            <a:round/>
            <a:headEnd type="none" w="sm" len="sm"/>
            <a:tailEnd type="none" w="sm" len="sm"/>
          </a:ln>
        </p:spPr>
      </p:pic>
      <p:pic>
        <p:nvPicPr>
          <p:cNvPr id="475" name="Google Shape;475;p30"/>
          <p:cNvPicPr preferRelativeResize="0"/>
          <p:nvPr/>
        </p:nvPicPr>
        <p:blipFill rotWithShape="1">
          <a:blip r:embed="rId6">
            <a:alphaModFix/>
          </a:blip>
          <a:srcRect l="31435" t="-17782" r="49799" b="-14193"/>
          <a:stretch/>
        </p:blipFill>
        <p:spPr>
          <a:xfrm>
            <a:off x="6417280" y="1802219"/>
            <a:ext cx="821720" cy="940981"/>
          </a:xfrm>
          <a:prstGeom prst="rect">
            <a:avLst/>
          </a:prstGeom>
          <a:noFill/>
          <a:ln>
            <a:noFill/>
          </a:ln>
        </p:spPr>
      </p:pic>
      <p:sp>
        <p:nvSpPr>
          <p:cNvPr id="476" name="Google Shape;476;p30"/>
          <p:cNvSpPr txBox="1"/>
          <p:nvPr/>
        </p:nvSpPr>
        <p:spPr>
          <a:xfrm>
            <a:off x="7036985" y="2007067"/>
            <a:ext cx="3130232" cy="430887"/>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477" name="Google Shape;477;p30"/>
          <p:cNvSpPr txBox="1"/>
          <p:nvPr/>
        </p:nvSpPr>
        <p:spPr>
          <a:xfrm>
            <a:off x="4108768" y="2727289"/>
            <a:ext cx="3130232" cy="307777"/>
          </a:xfrm>
          <a:prstGeom prst="rect">
            <a:avLst/>
          </a:prstGeom>
          <a:blipFill rotWithShape="1">
            <a:blip r:embed="rId8">
              <a:alphaModFix/>
            </a:blip>
            <a:stretch>
              <a:fillRect t="-21567" b="-3332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9949-0A02-5A43-2C0C-ED6DF21187CD}"/>
              </a:ext>
            </a:extLst>
          </p:cNvPr>
          <p:cNvSpPr>
            <a:spLocks noGrp="1"/>
          </p:cNvSpPr>
          <p:nvPr>
            <p:ph type="title"/>
          </p:nvPr>
        </p:nvSpPr>
        <p:spPr/>
        <p:txBody>
          <a:bodyPr/>
          <a:lstStyle/>
          <a:p>
            <a:r>
              <a:rPr lang="en-US" dirty="0"/>
              <a:t>Exercise: Residual and Loss Calculation</a:t>
            </a:r>
          </a:p>
        </p:txBody>
      </p:sp>
      <p:sp>
        <p:nvSpPr>
          <p:cNvPr id="3" name="Content Placeholder 2">
            <a:extLst>
              <a:ext uri="{FF2B5EF4-FFF2-40B4-BE49-F238E27FC236}">
                <a16:creationId xmlns:a16="http://schemas.microsoft.com/office/drawing/2014/main" id="{100B3F5E-2080-0524-5ADC-96DD6B3D8B32}"/>
              </a:ext>
            </a:extLst>
          </p:cNvPr>
          <p:cNvSpPr>
            <a:spLocks noGrp="1"/>
          </p:cNvSpPr>
          <p:nvPr>
            <p:ph idx="1"/>
          </p:nvPr>
        </p:nvSpPr>
        <p:spPr/>
        <p:txBody>
          <a:bodyPr/>
          <a:lstStyle/>
          <a:p>
            <a:r>
              <a:rPr lang="en-US" dirty="0"/>
              <a:t>Consider the linear model y = 5x + 3, fill in the table</a:t>
            </a:r>
          </a:p>
          <a:p>
            <a:endParaRPr lang="en-US" dirty="0"/>
          </a:p>
          <a:p>
            <a:endParaRPr lang="en-US" dirty="0"/>
          </a:p>
          <a:p>
            <a:endParaRPr lang="en-US" dirty="0"/>
          </a:p>
          <a:p>
            <a:endParaRPr lang="en-US" dirty="0"/>
          </a:p>
          <a:p>
            <a:r>
              <a:rPr lang="en-US" dirty="0"/>
              <a:t>What is the MSE?</a:t>
            </a:r>
          </a:p>
          <a:p>
            <a:r>
              <a:rPr lang="en-US" dirty="0"/>
              <a:t>If we are given a different dataset, will the MSE loss be different?</a:t>
            </a:r>
          </a:p>
        </p:txBody>
      </p:sp>
      <p:graphicFrame>
        <p:nvGraphicFramePr>
          <p:cNvPr id="4" name="Google Shape;486;p31">
            <a:extLst>
              <a:ext uri="{FF2B5EF4-FFF2-40B4-BE49-F238E27FC236}">
                <a16:creationId xmlns:a16="http://schemas.microsoft.com/office/drawing/2014/main" id="{BEE21A3A-1F77-975A-0EB8-DE36797EACB3}"/>
              </a:ext>
            </a:extLst>
          </p:cNvPr>
          <p:cNvGraphicFramePr/>
          <p:nvPr/>
        </p:nvGraphicFramePr>
        <p:xfrm>
          <a:off x="1676400" y="2133600"/>
          <a:ext cx="8128000" cy="1828840"/>
        </p:xfrm>
        <a:graphic>
          <a:graphicData uri="http://schemas.openxmlformats.org/drawingml/2006/table">
            <a:tbl>
              <a:tblPr firstRow="1" bandRow="1">
                <a:noFil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457200">
                <a:tc>
                  <a:txBody>
                    <a:bodyPr/>
                    <a:lstStyle/>
                    <a:p>
                      <a:pPr marL="0" marR="0" lvl="0" indent="0" algn="ctr" rtl="0">
                        <a:spcBef>
                          <a:spcPts val="0"/>
                        </a:spcBef>
                        <a:spcAft>
                          <a:spcPts val="0"/>
                        </a:spcAft>
                        <a:buNone/>
                      </a:pPr>
                      <a:r>
                        <a:rPr lang="en-US" sz="2400" dirty="0"/>
                        <a:t>x</a:t>
                      </a:r>
                      <a:endParaRPr sz="2400" dirty="0"/>
                    </a:p>
                  </a:txBody>
                  <a:tcPr marL="91450" marR="91450" marT="45725" marB="45725"/>
                </a:tc>
                <a:tc>
                  <a:txBody>
                    <a:bodyPr/>
                    <a:lstStyle/>
                    <a:p>
                      <a:pPr marL="0" marR="0" lvl="0" indent="0" algn="ctr" rtl="0">
                        <a:spcBef>
                          <a:spcPts val="0"/>
                        </a:spcBef>
                        <a:spcAft>
                          <a:spcPts val="0"/>
                        </a:spcAft>
                        <a:buNone/>
                      </a:pPr>
                      <a:r>
                        <a:rPr lang="en-US" sz="2400" dirty="0"/>
                        <a:t>y</a:t>
                      </a:r>
                      <a:endParaRPr sz="2400" dirty="0"/>
                    </a:p>
                  </a:txBody>
                  <a:tcPr marL="91450" marR="91450" marT="45725" marB="45725"/>
                </a:tc>
                <a:tc>
                  <a:txBody>
                    <a:bodyPr/>
                    <a:lstStyle/>
                    <a:p>
                      <a:pPr marL="0" marR="0" lvl="0" indent="0" algn="l" rtl="0">
                        <a:spcBef>
                          <a:spcPts val="0"/>
                        </a:spcBef>
                        <a:spcAft>
                          <a:spcPts val="0"/>
                        </a:spcAft>
                        <a:buNone/>
                      </a:pPr>
                      <a:r>
                        <a:rPr lang="en-US" sz="2400"/>
                        <a:t>Residual/error</a:t>
                      </a:r>
                      <a:endParaRPr/>
                    </a:p>
                  </a:txBody>
                  <a:tcPr marL="91450" marR="91450" marT="45725" marB="45725"/>
                </a:tc>
                <a:tc>
                  <a:txBody>
                    <a:bodyPr/>
                    <a:lstStyle/>
                    <a:p>
                      <a:pPr marL="0" marR="0" lvl="0" indent="0" algn="l" rtl="0">
                        <a:spcBef>
                          <a:spcPts val="0"/>
                        </a:spcBef>
                        <a:spcAft>
                          <a:spcPts val="0"/>
                        </a:spcAft>
                        <a:buNone/>
                      </a:pPr>
                      <a:r>
                        <a:rPr lang="en-US" sz="2400"/>
                        <a:t>Squared error</a:t>
                      </a:r>
                      <a:endParaRPr/>
                    </a:p>
                  </a:txBody>
                  <a:tcPr marL="91450" marR="91450" marT="45725" marB="45725"/>
                </a:tc>
                <a:extLst>
                  <a:ext uri="{0D108BD9-81ED-4DB2-BD59-A6C34878D82A}">
                    <a16:rowId xmlns:a16="http://schemas.microsoft.com/office/drawing/2014/main" val="10000"/>
                  </a:ext>
                </a:extLst>
              </a:tr>
              <a:tr h="457200">
                <a:tc>
                  <a:txBody>
                    <a:bodyPr/>
                    <a:lstStyle/>
                    <a:p>
                      <a:pPr marL="0" marR="0" lvl="0" indent="0" algn="ctr" rtl="0">
                        <a:spcBef>
                          <a:spcPts val="0"/>
                        </a:spcBef>
                        <a:spcAft>
                          <a:spcPts val="0"/>
                        </a:spcAft>
                        <a:buNone/>
                      </a:pPr>
                      <a:r>
                        <a:rPr lang="en-US" sz="2400"/>
                        <a:t>1</a:t>
                      </a:r>
                      <a:endParaRPr/>
                    </a:p>
                  </a:txBody>
                  <a:tcPr marL="91450" marR="91450" marT="45725" marB="45725"/>
                </a:tc>
                <a:tc>
                  <a:txBody>
                    <a:bodyPr/>
                    <a:lstStyle/>
                    <a:p>
                      <a:pPr marL="0" marR="0" lvl="0" indent="0" algn="ctr" rtl="0">
                        <a:spcBef>
                          <a:spcPts val="0"/>
                        </a:spcBef>
                        <a:spcAft>
                          <a:spcPts val="0"/>
                        </a:spcAft>
                        <a:buNone/>
                      </a:pPr>
                      <a:r>
                        <a:rPr lang="en-US" sz="2400"/>
                        <a:t>7</a:t>
                      </a:r>
                      <a:endParaRPr/>
                    </a:p>
                  </a:txBody>
                  <a:tcPr marL="91450" marR="91450" marT="45725" marB="45725"/>
                </a:tc>
                <a:tc>
                  <a:txBody>
                    <a:bodyPr/>
                    <a:lstStyle/>
                    <a:p>
                      <a:pPr marL="0" marR="0" lvl="0" indent="0" algn="l" rtl="0">
                        <a:spcBef>
                          <a:spcPts val="0"/>
                        </a:spcBef>
                        <a:spcAft>
                          <a:spcPts val="0"/>
                        </a:spcAft>
                        <a:buNone/>
                      </a:pPr>
                      <a:endParaRPr sz="2400" dirty="0"/>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1"/>
                  </a:ext>
                </a:extLst>
              </a:tr>
              <a:tr h="457200">
                <a:tc>
                  <a:txBody>
                    <a:bodyPr/>
                    <a:lstStyle/>
                    <a:p>
                      <a:pPr marL="0" marR="0" lvl="0" indent="0" algn="ctr" rtl="0">
                        <a:spcBef>
                          <a:spcPts val="0"/>
                        </a:spcBef>
                        <a:spcAft>
                          <a:spcPts val="0"/>
                        </a:spcAft>
                        <a:buNone/>
                      </a:pPr>
                      <a:r>
                        <a:rPr lang="en-US" sz="2400"/>
                        <a:t>2</a:t>
                      </a:r>
                      <a:endParaRPr/>
                    </a:p>
                  </a:txBody>
                  <a:tcPr marL="91450" marR="91450" marT="45725" marB="45725"/>
                </a:tc>
                <a:tc>
                  <a:txBody>
                    <a:bodyPr/>
                    <a:lstStyle/>
                    <a:p>
                      <a:pPr marL="0" marR="0" lvl="0" indent="0" algn="ctr" rtl="0">
                        <a:spcBef>
                          <a:spcPts val="0"/>
                        </a:spcBef>
                        <a:spcAft>
                          <a:spcPts val="0"/>
                        </a:spcAft>
                        <a:buNone/>
                      </a:pPr>
                      <a:r>
                        <a:rPr lang="en-US" sz="2400"/>
                        <a:t>14</a:t>
                      </a:r>
                      <a:endParaRPr/>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extLst>
                  <a:ext uri="{0D108BD9-81ED-4DB2-BD59-A6C34878D82A}">
                    <a16:rowId xmlns:a16="http://schemas.microsoft.com/office/drawing/2014/main" val="10002"/>
                  </a:ext>
                </a:extLst>
              </a:tr>
              <a:tr h="457200">
                <a:tc>
                  <a:txBody>
                    <a:bodyPr/>
                    <a:lstStyle/>
                    <a:p>
                      <a:pPr marL="0" marR="0" lvl="0" indent="0" algn="ctr" rtl="0">
                        <a:spcBef>
                          <a:spcPts val="0"/>
                        </a:spcBef>
                        <a:spcAft>
                          <a:spcPts val="0"/>
                        </a:spcAft>
                        <a:buNone/>
                      </a:pPr>
                      <a:r>
                        <a:rPr lang="en-US" sz="2400"/>
                        <a:t>4</a:t>
                      </a:r>
                      <a:endParaRPr/>
                    </a:p>
                  </a:txBody>
                  <a:tcPr marL="91450" marR="91450" marT="45725" marB="45725"/>
                </a:tc>
                <a:tc>
                  <a:txBody>
                    <a:bodyPr/>
                    <a:lstStyle/>
                    <a:p>
                      <a:pPr marL="0" marR="0" lvl="0" indent="0" algn="ctr" rtl="0">
                        <a:spcBef>
                          <a:spcPts val="0"/>
                        </a:spcBef>
                        <a:spcAft>
                          <a:spcPts val="0"/>
                        </a:spcAft>
                        <a:buNone/>
                      </a:pPr>
                      <a:r>
                        <a:rPr lang="en-US" sz="2400"/>
                        <a:t>21</a:t>
                      </a:r>
                      <a:endParaRPr/>
                    </a:p>
                  </a:txBody>
                  <a:tcPr marL="91450" marR="91450" marT="45725" marB="45725"/>
                </a:tc>
                <a:tc>
                  <a:txBody>
                    <a:bodyPr/>
                    <a:lstStyle/>
                    <a:p>
                      <a:pPr marL="0" marR="0" lvl="0" indent="0" algn="l" rtl="0">
                        <a:spcBef>
                          <a:spcPts val="0"/>
                        </a:spcBef>
                        <a:spcAft>
                          <a:spcPts val="0"/>
                        </a:spcAft>
                        <a:buNone/>
                      </a:pPr>
                      <a:endParaRPr sz="2400"/>
                    </a:p>
                  </a:txBody>
                  <a:tcPr marL="91450" marR="91450" marT="45725" marB="45725"/>
                </a:tc>
                <a:tc>
                  <a:txBody>
                    <a:bodyPr/>
                    <a:lstStyle/>
                    <a:p>
                      <a:pPr marL="0" marR="0" lvl="0" indent="0" algn="l" rtl="0">
                        <a:spcBef>
                          <a:spcPts val="0"/>
                        </a:spcBef>
                        <a:spcAft>
                          <a:spcPts val="0"/>
                        </a:spcAft>
                        <a:buNone/>
                      </a:pPr>
                      <a:endParaRPr sz="2400" dirty="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3231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9949-0A02-5A43-2C0C-ED6DF21187CD}"/>
              </a:ext>
            </a:extLst>
          </p:cNvPr>
          <p:cNvSpPr>
            <a:spLocks noGrp="1"/>
          </p:cNvSpPr>
          <p:nvPr>
            <p:ph type="title"/>
          </p:nvPr>
        </p:nvSpPr>
        <p:spPr/>
        <p:txBody>
          <a:bodyPr/>
          <a:lstStyle/>
          <a:p>
            <a:r>
              <a:rPr lang="en-US" dirty="0"/>
              <a:t>Exercise: Residual and Loss Calculation</a:t>
            </a:r>
          </a:p>
        </p:txBody>
      </p:sp>
      <p:sp>
        <p:nvSpPr>
          <p:cNvPr id="3" name="Content Placeholder 2">
            <a:extLst>
              <a:ext uri="{FF2B5EF4-FFF2-40B4-BE49-F238E27FC236}">
                <a16:creationId xmlns:a16="http://schemas.microsoft.com/office/drawing/2014/main" id="{100B3F5E-2080-0524-5ADC-96DD6B3D8B32}"/>
              </a:ext>
            </a:extLst>
          </p:cNvPr>
          <p:cNvSpPr>
            <a:spLocks noGrp="1"/>
          </p:cNvSpPr>
          <p:nvPr>
            <p:ph idx="1"/>
          </p:nvPr>
        </p:nvSpPr>
        <p:spPr/>
        <p:txBody>
          <a:bodyPr/>
          <a:lstStyle/>
          <a:p>
            <a:r>
              <a:rPr lang="en-US" dirty="0"/>
              <a:t>Consider the linear model y = 5x + 3, fill in the table</a:t>
            </a:r>
          </a:p>
          <a:p>
            <a:endParaRPr lang="en-US" dirty="0"/>
          </a:p>
          <a:p>
            <a:endParaRPr lang="en-US" dirty="0"/>
          </a:p>
          <a:p>
            <a:endParaRPr lang="en-US" dirty="0"/>
          </a:p>
          <a:p>
            <a:endParaRPr lang="en-US" dirty="0"/>
          </a:p>
          <a:p>
            <a:r>
              <a:rPr lang="en-US" dirty="0"/>
              <a:t>What is the MSE?</a:t>
            </a:r>
          </a:p>
          <a:p>
            <a:r>
              <a:rPr lang="en-US" dirty="0"/>
              <a:t>If we are given a different dataset, will the MSE loss be different?</a:t>
            </a:r>
          </a:p>
        </p:txBody>
      </p:sp>
      <p:graphicFrame>
        <p:nvGraphicFramePr>
          <p:cNvPr id="4" name="Google Shape;486;p31">
            <a:extLst>
              <a:ext uri="{FF2B5EF4-FFF2-40B4-BE49-F238E27FC236}">
                <a16:creationId xmlns:a16="http://schemas.microsoft.com/office/drawing/2014/main" id="{BEE21A3A-1F77-975A-0EB8-DE36797EACB3}"/>
              </a:ext>
            </a:extLst>
          </p:cNvPr>
          <p:cNvGraphicFramePr/>
          <p:nvPr>
            <p:extLst>
              <p:ext uri="{D42A27DB-BD31-4B8C-83A1-F6EECF244321}">
                <p14:modId xmlns:p14="http://schemas.microsoft.com/office/powerpoint/2010/main" val="3537337334"/>
              </p:ext>
            </p:extLst>
          </p:nvPr>
        </p:nvGraphicFramePr>
        <p:xfrm>
          <a:off x="1676400" y="2133600"/>
          <a:ext cx="8128000" cy="1828840"/>
        </p:xfrm>
        <a:graphic>
          <a:graphicData uri="http://schemas.openxmlformats.org/drawingml/2006/table">
            <a:tbl>
              <a:tblPr firstRow="1" bandRow="1">
                <a:noFil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457200">
                <a:tc>
                  <a:txBody>
                    <a:bodyPr/>
                    <a:lstStyle/>
                    <a:p>
                      <a:pPr marL="0" marR="0" lvl="0" indent="0" algn="ctr" rtl="0">
                        <a:spcBef>
                          <a:spcPts val="0"/>
                        </a:spcBef>
                        <a:spcAft>
                          <a:spcPts val="0"/>
                        </a:spcAft>
                        <a:buNone/>
                      </a:pPr>
                      <a:r>
                        <a:rPr lang="en-US" sz="2400" dirty="0"/>
                        <a:t>x</a:t>
                      </a:r>
                      <a:endParaRPr sz="2400" dirty="0"/>
                    </a:p>
                  </a:txBody>
                  <a:tcPr marL="91450" marR="91450" marT="45725" marB="45725"/>
                </a:tc>
                <a:tc>
                  <a:txBody>
                    <a:bodyPr/>
                    <a:lstStyle/>
                    <a:p>
                      <a:pPr marL="0" marR="0" lvl="0" indent="0" algn="ctr" rtl="0">
                        <a:spcBef>
                          <a:spcPts val="0"/>
                        </a:spcBef>
                        <a:spcAft>
                          <a:spcPts val="0"/>
                        </a:spcAft>
                        <a:buNone/>
                      </a:pPr>
                      <a:r>
                        <a:rPr lang="en-US" sz="2400" dirty="0"/>
                        <a:t>y</a:t>
                      </a:r>
                      <a:endParaRPr sz="2400" dirty="0"/>
                    </a:p>
                  </a:txBody>
                  <a:tcPr marL="91450" marR="91450" marT="45725" marB="45725"/>
                </a:tc>
                <a:tc>
                  <a:txBody>
                    <a:bodyPr/>
                    <a:lstStyle/>
                    <a:p>
                      <a:pPr marL="0" marR="0" lvl="0" indent="0" algn="l" rtl="0">
                        <a:spcBef>
                          <a:spcPts val="0"/>
                        </a:spcBef>
                        <a:spcAft>
                          <a:spcPts val="0"/>
                        </a:spcAft>
                        <a:buNone/>
                      </a:pPr>
                      <a:r>
                        <a:rPr lang="en-US" sz="2400"/>
                        <a:t>Residual/error</a:t>
                      </a:r>
                      <a:endParaRPr/>
                    </a:p>
                  </a:txBody>
                  <a:tcPr marL="91450" marR="91450" marT="45725" marB="45725"/>
                </a:tc>
                <a:tc>
                  <a:txBody>
                    <a:bodyPr/>
                    <a:lstStyle/>
                    <a:p>
                      <a:pPr marL="0" marR="0" lvl="0" indent="0" algn="l" rtl="0">
                        <a:spcBef>
                          <a:spcPts val="0"/>
                        </a:spcBef>
                        <a:spcAft>
                          <a:spcPts val="0"/>
                        </a:spcAft>
                        <a:buNone/>
                      </a:pPr>
                      <a:r>
                        <a:rPr lang="en-US" sz="2400"/>
                        <a:t>Squared error</a:t>
                      </a:r>
                      <a:endParaRPr/>
                    </a:p>
                  </a:txBody>
                  <a:tcPr marL="91450" marR="91450" marT="45725" marB="45725"/>
                </a:tc>
                <a:extLst>
                  <a:ext uri="{0D108BD9-81ED-4DB2-BD59-A6C34878D82A}">
                    <a16:rowId xmlns:a16="http://schemas.microsoft.com/office/drawing/2014/main" val="10000"/>
                  </a:ext>
                </a:extLst>
              </a:tr>
              <a:tr h="457200">
                <a:tc>
                  <a:txBody>
                    <a:bodyPr/>
                    <a:lstStyle/>
                    <a:p>
                      <a:pPr marL="0" marR="0" lvl="0" indent="0" algn="ctr" rtl="0">
                        <a:spcBef>
                          <a:spcPts val="0"/>
                        </a:spcBef>
                        <a:spcAft>
                          <a:spcPts val="0"/>
                        </a:spcAft>
                        <a:buNone/>
                      </a:pPr>
                      <a:r>
                        <a:rPr lang="en-US" sz="2400"/>
                        <a:t>1</a:t>
                      </a:r>
                      <a:endParaRPr/>
                    </a:p>
                  </a:txBody>
                  <a:tcPr marL="91450" marR="91450" marT="45725" marB="45725"/>
                </a:tc>
                <a:tc>
                  <a:txBody>
                    <a:bodyPr/>
                    <a:lstStyle/>
                    <a:p>
                      <a:pPr marL="0" marR="0" lvl="0" indent="0" algn="ctr" rtl="0">
                        <a:spcBef>
                          <a:spcPts val="0"/>
                        </a:spcBef>
                        <a:spcAft>
                          <a:spcPts val="0"/>
                        </a:spcAft>
                        <a:buNone/>
                      </a:pPr>
                      <a:r>
                        <a:rPr lang="en-US" sz="2400"/>
                        <a:t>7</a:t>
                      </a:r>
                      <a:endParaRPr/>
                    </a:p>
                  </a:txBody>
                  <a:tcPr marL="91450" marR="91450" marT="45725" marB="45725"/>
                </a:tc>
                <a:tc>
                  <a:txBody>
                    <a:bodyPr/>
                    <a:lstStyle/>
                    <a:p>
                      <a:pPr marL="0" marR="0" lvl="0" indent="0" algn="ctr" rtl="0">
                        <a:spcBef>
                          <a:spcPts val="0"/>
                        </a:spcBef>
                        <a:spcAft>
                          <a:spcPts val="0"/>
                        </a:spcAft>
                        <a:buNone/>
                      </a:pPr>
                      <a:r>
                        <a:rPr lang="en-US" sz="2400" dirty="0"/>
                        <a:t>-1</a:t>
                      </a:r>
                      <a:endParaRPr sz="2400" dirty="0"/>
                    </a:p>
                  </a:txBody>
                  <a:tcPr marL="91450" marR="91450" marT="45725" marB="45725"/>
                </a:tc>
                <a:tc>
                  <a:txBody>
                    <a:bodyPr/>
                    <a:lstStyle/>
                    <a:p>
                      <a:pPr marL="0" marR="0" lvl="0" indent="0" algn="ctr" rtl="0">
                        <a:spcBef>
                          <a:spcPts val="0"/>
                        </a:spcBef>
                        <a:spcAft>
                          <a:spcPts val="0"/>
                        </a:spcAft>
                        <a:buNone/>
                      </a:pPr>
                      <a:r>
                        <a:rPr lang="en-US" sz="2400" dirty="0"/>
                        <a:t>1</a:t>
                      </a:r>
                      <a:endParaRPr sz="2400" dirty="0"/>
                    </a:p>
                  </a:txBody>
                  <a:tcPr marL="91450" marR="91450" marT="45725" marB="45725"/>
                </a:tc>
                <a:extLst>
                  <a:ext uri="{0D108BD9-81ED-4DB2-BD59-A6C34878D82A}">
                    <a16:rowId xmlns:a16="http://schemas.microsoft.com/office/drawing/2014/main" val="10001"/>
                  </a:ext>
                </a:extLst>
              </a:tr>
              <a:tr h="457200">
                <a:tc>
                  <a:txBody>
                    <a:bodyPr/>
                    <a:lstStyle/>
                    <a:p>
                      <a:pPr marL="0" marR="0" lvl="0" indent="0" algn="ctr" rtl="0">
                        <a:spcBef>
                          <a:spcPts val="0"/>
                        </a:spcBef>
                        <a:spcAft>
                          <a:spcPts val="0"/>
                        </a:spcAft>
                        <a:buNone/>
                      </a:pPr>
                      <a:r>
                        <a:rPr lang="en-US" sz="2400"/>
                        <a:t>2</a:t>
                      </a:r>
                      <a:endParaRPr/>
                    </a:p>
                  </a:txBody>
                  <a:tcPr marL="91450" marR="91450" marT="45725" marB="45725"/>
                </a:tc>
                <a:tc>
                  <a:txBody>
                    <a:bodyPr/>
                    <a:lstStyle/>
                    <a:p>
                      <a:pPr marL="0" marR="0" lvl="0" indent="0" algn="ctr" rtl="0">
                        <a:spcBef>
                          <a:spcPts val="0"/>
                        </a:spcBef>
                        <a:spcAft>
                          <a:spcPts val="0"/>
                        </a:spcAft>
                        <a:buNone/>
                      </a:pPr>
                      <a:r>
                        <a:rPr lang="en-US" sz="2400"/>
                        <a:t>14</a:t>
                      </a:r>
                      <a:endParaRPr/>
                    </a:p>
                  </a:txBody>
                  <a:tcPr marL="91450" marR="91450" marT="45725" marB="45725"/>
                </a:tc>
                <a:tc>
                  <a:txBody>
                    <a:bodyPr/>
                    <a:lstStyle/>
                    <a:p>
                      <a:pPr marL="0" marR="0" lvl="0" indent="0" algn="ctr" rtl="0">
                        <a:spcBef>
                          <a:spcPts val="0"/>
                        </a:spcBef>
                        <a:spcAft>
                          <a:spcPts val="0"/>
                        </a:spcAft>
                        <a:buNone/>
                      </a:pPr>
                      <a:r>
                        <a:rPr lang="en-US" sz="2400" dirty="0"/>
                        <a:t>1</a:t>
                      </a:r>
                      <a:endParaRPr sz="2400" dirty="0"/>
                    </a:p>
                  </a:txBody>
                  <a:tcPr marL="91450" marR="91450" marT="45725" marB="45725"/>
                </a:tc>
                <a:tc>
                  <a:txBody>
                    <a:bodyPr/>
                    <a:lstStyle/>
                    <a:p>
                      <a:pPr marL="0" marR="0" lvl="0" indent="0" algn="ctr" rtl="0">
                        <a:spcBef>
                          <a:spcPts val="0"/>
                        </a:spcBef>
                        <a:spcAft>
                          <a:spcPts val="0"/>
                        </a:spcAft>
                        <a:buNone/>
                      </a:pPr>
                      <a:r>
                        <a:rPr lang="en-US" sz="2400" dirty="0"/>
                        <a:t>1</a:t>
                      </a:r>
                      <a:endParaRPr sz="2400" dirty="0"/>
                    </a:p>
                  </a:txBody>
                  <a:tcPr marL="91450" marR="91450" marT="45725" marB="45725"/>
                </a:tc>
                <a:extLst>
                  <a:ext uri="{0D108BD9-81ED-4DB2-BD59-A6C34878D82A}">
                    <a16:rowId xmlns:a16="http://schemas.microsoft.com/office/drawing/2014/main" val="10002"/>
                  </a:ext>
                </a:extLst>
              </a:tr>
              <a:tr h="457200">
                <a:tc>
                  <a:txBody>
                    <a:bodyPr/>
                    <a:lstStyle/>
                    <a:p>
                      <a:pPr marL="0" marR="0" lvl="0" indent="0" algn="ctr" rtl="0">
                        <a:spcBef>
                          <a:spcPts val="0"/>
                        </a:spcBef>
                        <a:spcAft>
                          <a:spcPts val="0"/>
                        </a:spcAft>
                        <a:buNone/>
                      </a:pPr>
                      <a:r>
                        <a:rPr lang="en-US" sz="2400"/>
                        <a:t>4</a:t>
                      </a:r>
                      <a:endParaRPr/>
                    </a:p>
                  </a:txBody>
                  <a:tcPr marL="91450" marR="91450" marT="45725" marB="45725"/>
                </a:tc>
                <a:tc>
                  <a:txBody>
                    <a:bodyPr/>
                    <a:lstStyle/>
                    <a:p>
                      <a:pPr marL="0" marR="0" lvl="0" indent="0" algn="ctr" rtl="0">
                        <a:spcBef>
                          <a:spcPts val="0"/>
                        </a:spcBef>
                        <a:spcAft>
                          <a:spcPts val="0"/>
                        </a:spcAft>
                        <a:buNone/>
                      </a:pPr>
                      <a:r>
                        <a:rPr lang="en-US" sz="2400"/>
                        <a:t>21</a:t>
                      </a:r>
                      <a:endParaRPr/>
                    </a:p>
                  </a:txBody>
                  <a:tcPr marL="91450" marR="91450" marT="45725" marB="45725"/>
                </a:tc>
                <a:tc>
                  <a:txBody>
                    <a:bodyPr/>
                    <a:lstStyle/>
                    <a:p>
                      <a:pPr marL="0" marR="0" lvl="0" indent="0" algn="ctr" rtl="0">
                        <a:spcBef>
                          <a:spcPts val="0"/>
                        </a:spcBef>
                        <a:spcAft>
                          <a:spcPts val="0"/>
                        </a:spcAft>
                        <a:buNone/>
                      </a:pPr>
                      <a:r>
                        <a:rPr lang="en-US" sz="2400" dirty="0"/>
                        <a:t>-2</a:t>
                      </a:r>
                      <a:endParaRPr sz="2400" dirty="0"/>
                    </a:p>
                  </a:txBody>
                  <a:tcPr marL="91450" marR="91450" marT="45725" marB="45725"/>
                </a:tc>
                <a:tc>
                  <a:txBody>
                    <a:bodyPr/>
                    <a:lstStyle/>
                    <a:p>
                      <a:pPr marL="0" marR="0" lvl="0" indent="0" algn="ctr" rtl="0">
                        <a:spcBef>
                          <a:spcPts val="0"/>
                        </a:spcBef>
                        <a:spcAft>
                          <a:spcPts val="0"/>
                        </a:spcAft>
                        <a:buNone/>
                      </a:pPr>
                      <a:r>
                        <a:rPr lang="en-US" sz="2400" dirty="0"/>
                        <a:t>4</a:t>
                      </a:r>
                      <a:endParaRPr sz="2400" dirty="0"/>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5625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32"/>
          <p:cNvPicPr preferRelativeResize="0"/>
          <p:nvPr/>
        </p:nvPicPr>
        <p:blipFill rotWithShape="1">
          <a:blip r:embed="rId3">
            <a:alphaModFix/>
          </a:blip>
          <a:srcRect/>
          <a:stretch/>
        </p:blipFill>
        <p:spPr>
          <a:xfrm>
            <a:off x="3964289" y="3136184"/>
            <a:ext cx="4114800" cy="2743200"/>
          </a:xfrm>
          <a:prstGeom prst="rect">
            <a:avLst/>
          </a:prstGeom>
          <a:noFill/>
          <a:ln>
            <a:noFill/>
          </a:ln>
        </p:spPr>
      </p:pic>
      <p:sp>
        <p:nvSpPr>
          <p:cNvPr id="493" name="Google Shape;493;p3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ct val="100000"/>
              <a:buFont typeface="Calibri"/>
              <a:buNone/>
            </a:pPr>
            <a:r>
              <a:rPr lang="en-US"/>
              <a:t>Estimate of the regression coefficients: brute force</a:t>
            </a:r>
            <a:endParaRPr/>
          </a:p>
        </p:txBody>
      </p:sp>
      <p:sp>
        <p:nvSpPr>
          <p:cNvPr id="494" name="Google Shape;494;p32"/>
          <p:cNvSpPr txBox="1">
            <a:spLocks noGrp="1"/>
          </p:cNvSpPr>
          <p:nvPr>
            <p:ph type="body" idx="1"/>
          </p:nvPr>
        </p:nvSpPr>
        <p:spPr>
          <a:xfrm>
            <a:off x="609600" y="1143000"/>
            <a:ext cx="10972800" cy="5334000"/>
          </a:xfrm>
          <a:prstGeom prst="rect">
            <a:avLst/>
          </a:prstGeom>
          <a:blipFill rotWithShape="1">
            <a:blip r:embed="rId4">
              <a:alphaModFix/>
            </a:blip>
            <a:stretch>
              <a:fillRect l="-499" t="-799"/>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495" name="Google Shape;495;p3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A better way?</a:t>
            </a:r>
            <a:endParaRPr/>
          </a:p>
        </p:txBody>
      </p:sp>
      <p:sp>
        <p:nvSpPr>
          <p:cNvPr id="501" name="Google Shape;501;p33"/>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Brute force needs to enumerate all possible parameters</a:t>
            </a:r>
            <a:endParaRPr/>
          </a:p>
          <a:p>
            <a:pPr marL="457200" lvl="1" indent="-182880" algn="l" rtl="0">
              <a:spcBef>
                <a:spcPts val="640"/>
              </a:spcBef>
              <a:spcAft>
                <a:spcPts val="0"/>
              </a:spcAft>
              <a:buSzPts val="2720"/>
              <a:buChar char="•"/>
            </a:pPr>
            <a:r>
              <a:rPr lang="en-US"/>
              <a:t>Not feasible in practice</a:t>
            </a:r>
            <a:endParaRPr/>
          </a:p>
          <a:p>
            <a:pPr marL="182880" lvl="0" indent="-194310" algn="l" rtl="0">
              <a:spcBef>
                <a:spcPts val="720"/>
              </a:spcBef>
              <a:spcAft>
                <a:spcPts val="0"/>
              </a:spcAft>
              <a:buSzPts val="3060"/>
              <a:buChar char="•"/>
            </a:pPr>
            <a:r>
              <a:rPr lang="en-US"/>
              <a:t>Treat it as an </a:t>
            </a:r>
            <a:r>
              <a:rPr lang="en-US">
                <a:solidFill>
                  <a:srgbClr val="FF0000"/>
                </a:solidFill>
              </a:rPr>
              <a:t>optimization problem</a:t>
            </a:r>
            <a:r>
              <a:rPr lang="en-US"/>
              <a:t>: </a:t>
            </a:r>
            <a:endParaRPr/>
          </a:p>
        </p:txBody>
      </p:sp>
      <p:sp>
        <p:nvSpPr>
          <p:cNvPr id="502" name="Google Shape;502;p3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29</a:t>
            </a:fld>
            <a:endParaRPr>
              <a:solidFill>
                <a:srgbClr val="000000"/>
              </a:solidFill>
            </a:endParaRPr>
          </a:p>
        </p:txBody>
      </p:sp>
      <p:pic>
        <p:nvPicPr>
          <p:cNvPr id="503" name="Google Shape;503;p33"/>
          <p:cNvPicPr preferRelativeResize="0"/>
          <p:nvPr/>
        </p:nvPicPr>
        <p:blipFill rotWithShape="1">
          <a:blip r:embed="rId3">
            <a:alphaModFix/>
          </a:blip>
          <a:srcRect/>
          <a:stretch/>
        </p:blipFill>
        <p:spPr>
          <a:xfrm>
            <a:off x="7772400" y="2514600"/>
            <a:ext cx="3002280" cy="548640"/>
          </a:xfrm>
          <a:prstGeom prst="rect">
            <a:avLst/>
          </a:prstGeom>
          <a:solidFill>
            <a:srgbClr val="CFDCE8"/>
          </a:solidFill>
          <a:ln w="12700" cap="flat" cmpd="sng">
            <a:solidFill>
              <a:srgbClr val="C00000"/>
            </a:solidFill>
            <a:prstDash val="solid"/>
            <a:round/>
            <a:headEnd type="none" w="sm" len="sm"/>
            <a:tailEnd type="none" w="sm" len="sm"/>
          </a:ln>
        </p:spPr>
      </p:pic>
      <p:pic>
        <p:nvPicPr>
          <p:cNvPr id="504" name="Google Shape;504;p33" descr="Two-Dimensional (2D) Test Functions for Function Optimization"/>
          <p:cNvPicPr preferRelativeResize="0"/>
          <p:nvPr/>
        </p:nvPicPr>
        <p:blipFill rotWithShape="1">
          <a:blip r:embed="rId4">
            <a:alphaModFix/>
          </a:blip>
          <a:srcRect l="22500" t="14466" r="15000" b="7755"/>
          <a:stretch/>
        </p:blipFill>
        <p:spPr>
          <a:xfrm>
            <a:off x="1524000" y="3172308"/>
            <a:ext cx="3757273" cy="3506788"/>
          </a:xfrm>
          <a:prstGeom prst="rect">
            <a:avLst/>
          </a:prstGeom>
          <a:noFill/>
          <a:ln>
            <a:noFill/>
          </a:ln>
        </p:spPr>
      </p:pic>
      <p:pic>
        <p:nvPicPr>
          <p:cNvPr id="505" name="Google Shape;505;p33" descr="One-Dimensional (1D) Test Functions for Function Optimization"/>
          <p:cNvPicPr preferRelativeResize="0"/>
          <p:nvPr/>
        </p:nvPicPr>
        <p:blipFill rotWithShape="1">
          <a:blip r:embed="rId5">
            <a:alphaModFix/>
          </a:blip>
          <a:srcRect t="8796"/>
          <a:stretch/>
        </p:blipFill>
        <p:spPr>
          <a:xfrm>
            <a:off x="6372309" y="3523224"/>
            <a:ext cx="4389119" cy="30022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So far…</a:t>
            </a:r>
            <a:endParaRPr/>
          </a:p>
        </p:txBody>
      </p:sp>
      <p:sp>
        <p:nvSpPr>
          <p:cNvPr id="265" name="Google Shape;265;p8"/>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We have had a big picture of data science</a:t>
            </a:r>
            <a:endParaRPr/>
          </a:p>
          <a:p>
            <a:pPr marL="457200" lvl="1" indent="-182880" algn="l" rtl="0">
              <a:spcBef>
                <a:spcPts val="640"/>
              </a:spcBef>
              <a:spcAft>
                <a:spcPts val="0"/>
              </a:spcAft>
              <a:buSzPts val="2720"/>
              <a:buChar char="•"/>
            </a:pPr>
            <a:r>
              <a:rPr lang="en-US"/>
              <a:t>Data type</a:t>
            </a:r>
            <a:endParaRPr/>
          </a:p>
          <a:p>
            <a:pPr marL="457200" lvl="1" indent="-182880" algn="l" rtl="0">
              <a:spcBef>
                <a:spcPts val="640"/>
              </a:spcBef>
              <a:spcAft>
                <a:spcPts val="0"/>
              </a:spcAft>
              <a:buSzPts val="2720"/>
              <a:buChar char="•"/>
            </a:pPr>
            <a:r>
              <a:rPr lang="en-US"/>
              <a:t>Function type</a:t>
            </a:r>
            <a:endParaRPr/>
          </a:p>
          <a:p>
            <a:pPr marL="457200" lvl="1" indent="-182880" algn="l" rtl="0">
              <a:spcBef>
                <a:spcPts val="640"/>
              </a:spcBef>
              <a:spcAft>
                <a:spcPts val="0"/>
              </a:spcAft>
              <a:buSzPts val="2720"/>
              <a:buChar char="•"/>
            </a:pPr>
            <a:r>
              <a:rPr lang="en-US"/>
              <a:t>Life cycle</a:t>
            </a:r>
            <a:endParaRPr/>
          </a:p>
          <a:p>
            <a:pPr marL="182880" lvl="0" indent="-194310" algn="l" rtl="0">
              <a:spcBef>
                <a:spcPts val="720"/>
              </a:spcBef>
              <a:spcAft>
                <a:spcPts val="0"/>
              </a:spcAft>
              <a:buSzPts val="3060"/>
              <a:buChar char="•"/>
            </a:pPr>
            <a:r>
              <a:rPr lang="en-US"/>
              <a:t>And we know how to explore the data</a:t>
            </a:r>
            <a:endParaRPr/>
          </a:p>
          <a:p>
            <a:pPr marL="457200" lvl="1" indent="-182880" algn="l" rtl="0">
              <a:spcBef>
                <a:spcPts val="640"/>
              </a:spcBef>
              <a:spcAft>
                <a:spcPts val="0"/>
              </a:spcAft>
              <a:buSzPts val="2720"/>
              <a:buChar char="•"/>
            </a:pPr>
            <a:r>
              <a:rPr lang="en-US"/>
              <a:t>Summary statistics</a:t>
            </a:r>
            <a:endParaRPr/>
          </a:p>
          <a:p>
            <a:pPr marL="457200" lvl="1" indent="-182880" algn="l" rtl="0">
              <a:spcBef>
                <a:spcPts val="640"/>
              </a:spcBef>
              <a:spcAft>
                <a:spcPts val="0"/>
              </a:spcAft>
              <a:buSzPts val="2720"/>
              <a:buChar char="•"/>
            </a:pPr>
            <a:r>
              <a:rPr lang="en-US"/>
              <a:t>Visualization</a:t>
            </a:r>
            <a:endParaRPr/>
          </a:p>
          <a:p>
            <a:pPr marL="457200" lvl="1" indent="-182880" algn="l" rtl="0">
              <a:spcBef>
                <a:spcPts val="640"/>
              </a:spcBef>
              <a:spcAft>
                <a:spcPts val="0"/>
              </a:spcAft>
              <a:buSzPts val="2720"/>
              <a:buChar char="•"/>
            </a:pPr>
            <a:r>
              <a:rPr lang="en-US"/>
              <a:t>Data preprocessing</a:t>
            </a:r>
            <a:endParaRPr/>
          </a:p>
        </p:txBody>
      </p:sp>
      <p:sp>
        <p:nvSpPr>
          <p:cNvPr id="266" name="Google Shape;266;p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a:t>
            </a:fld>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4"/>
          <p:cNvSpPr txBox="1"/>
          <p:nvPr/>
        </p:nvSpPr>
        <p:spPr>
          <a:xfrm>
            <a:off x="2590800" y="2844225"/>
            <a:ext cx="75438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Let’s talk about derivative/gradient first…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35" descr="Diagram&#10;&#10;Description automatically generated"/>
          <p:cNvPicPr preferRelativeResize="0"/>
          <p:nvPr/>
        </p:nvPicPr>
        <p:blipFill rotWithShape="1">
          <a:blip r:embed="rId3">
            <a:alphaModFix/>
          </a:blip>
          <a:srcRect/>
          <a:stretch/>
        </p:blipFill>
        <p:spPr>
          <a:xfrm>
            <a:off x="1615017" y="68263"/>
            <a:ext cx="8961966" cy="6721475"/>
          </a:xfrm>
          <a:prstGeom prst="rect">
            <a:avLst/>
          </a:prstGeom>
          <a:noFill/>
          <a:ln>
            <a:noFill/>
          </a:ln>
        </p:spPr>
      </p:pic>
      <p:sp>
        <p:nvSpPr>
          <p:cNvPr id="516" name="Google Shape;516;p35"/>
          <p:cNvSpPr txBox="1"/>
          <p:nvPr/>
        </p:nvSpPr>
        <p:spPr>
          <a:xfrm>
            <a:off x="3048000" y="6420405"/>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http://hyperphysics.phy-astr.gsu.edu/hbase/acons.html</a:t>
            </a:r>
            <a:endParaRPr/>
          </a:p>
        </p:txBody>
      </p:sp>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3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Growth Rate</a:t>
            </a:r>
            <a:endParaRPr/>
          </a:p>
        </p:txBody>
      </p:sp>
      <p:sp>
        <p:nvSpPr>
          <p:cNvPr id="522" name="Google Shape;522;p36"/>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p:txBody>
      </p:sp>
      <p:sp>
        <p:nvSpPr>
          <p:cNvPr id="523" name="Google Shape;523;p3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32</a:t>
            </a:fld>
            <a:endParaRPr>
              <a:solidFill>
                <a:srgbClr val="000000"/>
              </a:solidFill>
            </a:endParaRPr>
          </a:p>
        </p:txBody>
      </p:sp>
      <p:pic>
        <p:nvPicPr>
          <p:cNvPr id="524" name="Google Shape;524;p36" descr="Exponential growth - Wikipedia"/>
          <p:cNvPicPr preferRelativeResize="0"/>
          <p:nvPr/>
        </p:nvPicPr>
        <p:blipFill rotWithShape="1">
          <a:blip r:embed="rId3">
            <a:alphaModFix/>
          </a:blip>
          <a:srcRect/>
          <a:stretch/>
        </p:blipFill>
        <p:spPr>
          <a:xfrm>
            <a:off x="3124200" y="1828800"/>
            <a:ext cx="5265737" cy="43796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Back to optimization </a:t>
            </a:r>
            <a:endParaRPr/>
          </a:p>
        </p:txBody>
      </p:sp>
      <p:sp>
        <p:nvSpPr>
          <p:cNvPr id="530" name="Google Shape;530;p37"/>
          <p:cNvSpPr txBox="1">
            <a:spLocks noGrp="1"/>
          </p:cNvSpPr>
          <p:nvPr>
            <p:ph type="body" idx="1"/>
          </p:nvPr>
        </p:nvSpPr>
        <p:spPr>
          <a:xfrm>
            <a:off x="609600" y="1143000"/>
            <a:ext cx="10972800" cy="5334000"/>
          </a:xfrm>
          <a:prstGeom prst="rect">
            <a:avLst/>
          </a:prstGeom>
          <a:blipFill rotWithShape="1">
            <a:blip r:embed="rId3">
              <a:alphaModFix/>
            </a:blip>
            <a:stretch>
              <a:fillRect l="-1166" t="-1828"/>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531" name="Google Shape;531;p3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33</a:t>
            </a:fld>
            <a:endParaRPr>
              <a:solidFill>
                <a:srgbClr val="000000"/>
              </a:solidFill>
            </a:endParaRPr>
          </a:p>
        </p:txBody>
      </p:sp>
      <p:pic>
        <p:nvPicPr>
          <p:cNvPr id="532" name="Google Shape;532;p37" descr="One-Dimensional (1D) Test Functions for Function Optimization"/>
          <p:cNvPicPr preferRelativeResize="0"/>
          <p:nvPr/>
        </p:nvPicPr>
        <p:blipFill rotWithShape="1">
          <a:blip r:embed="rId4">
            <a:alphaModFix/>
          </a:blip>
          <a:srcRect t="8796"/>
          <a:stretch/>
        </p:blipFill>
        <p:spPr>
          <a:xfrm>
            <a:off x="3581400" y="2308860"/>
            <a:ext cx="4389119" cy="30022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txBox="1"/>
          <p:nvPr/>
        </p:nvSpPr>
        <p:spPr>
          <a:xfrm>
            <a:off x="762000" y="1178716"/>
            <a:ext cx="9176951" cy="4500568"/>
          </a:xfrm>
          <a:prstGeom prst="rect">
            <a:avLst/>
          </a:prstGeom>
          <a:blipFill rotWithShape="1">
            <a:blip r:embed="rId3">
              <a:alphaModFix/>
            </a:blip>
            <a:stretch>
              <a:fillRect l="-996" t="-1082" b="-3382"/>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38" name="Google Shape;538;p38"/>
          <p:cNvSpPr txBox="1">
            <a:spLocks noGrp="1"/>
          </p:cNvSpPr>
          <p:nvPr>
            <p:ph type="title"/>
          </p:nvPr>
        </p:nvSpPr>
        <p:spPr>
          <a:xfrm>
            <a:off x="609600" y="152400"/>
            <a:ext cx="11582400" cy="8397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ct val="100000"/>
              <a:buFont typeface="Calibri"/>
              <a:buNone/>
            </a:pPr>
            <a:r>
              <a:rPr lang="en-US" dirty="0"/>
              <a:t>Estimate of the regression coefficients: exact method </a:t>
            </a:r>
            <a:endParaRPr dirty="0"/>
          </a:p>
        </p:txBody>
      </p:sp>
      <p:sp>
        <p:nvSpPr>
          <p:cNvPr id="539" name="Google Shape;539;p3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34</a:t>
            </a:fld>
            <a:endParaRPr/>
          </a:p>
        </p:txBody>
      </p:sp>
      <p:grpSp>
        <p:nvGrpSpPr>
          <p:cNvPr id="540" name="Google Shape;540;p38"/>
          <p:cNvGrpSpPr/>
          <p:nvPr/>
        </p:nvGrpSpPr>
        <p:grpSpPr>
          <a:xfrm>
            <a:off x="4200525" y="2501108"/>
            <a:ext cx="3257550" cy="1350169"/>
            <a:chOff x="3714751" y="2271711"/>
            <a:chExt cx="4343400" cy="1800225"/>
          </a:xfrm>
        </p:grpSpPr>
        <p:sp>
          <p:nvSpPr>
            <p:cNvPr id="541" name="Google Shape;541;p38"/>
            <p:cNvSpPr/>
            <p:nvPr/>
          </p:nvSpPr>
          <p:spPr>
            <a:xfrm>
              <a:off x="3714751" y="2271711"/>
              <a:ext cx="4343400" cy="1800225"/>
            </a:xfrm>
            <a:prstGeom prst="rect">
              <a:avLst/>
            </a:prstGeom>
            <a:solidFill>
              <a:schemeClr val="accent1">
                <a:alpha val="12941"/>
              </a:schemeClr>
            </a:solidFill>
            <a:ln w="9525" cap="flat" cmpd="sng">
              <a:solidFill>
                <a:srgbClr val="C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pSp>
          <p:nvGrpSpPr>
            <p:cNvPr id="542" name="Google Shape;542;p38"/>
            <p:cNvGrpSpPr/>
            <p:nvPr/>
          </p:nvGrpSpPr>
          <p:grpSpPr>
            <a:xfrm>
              <a:off x="3993314" y="2434223"/>
              <a:ext cx="3821947" cy="1539688"/>
              <a:chOff x="3993316" y="2434223"/>
              <a:chExt cx="3821947" cy="1539688"/>
            </a:xfrm>
          </p:grpSpPr>
          <p:pic>
            <p:nvPicPr>
              <p:cNvPr id="543" name="Google Shape;543;p38"/>
              <p:cNvPicPr preferRelativeResize="0"/>
              <p:nvPr/>
            </p:nvPicPr>
            <p:blipFill rotWithShape="1">
              <a:blip r:embed="rId4">
                <a:alphaModFix/>
              </a:blip>
              <a:srcRect/>
              <a:stretch/>
            </p:blipFill>
            <p:spPr>
              <a:xfrm>
                <a:off x="5016044" y="3571206"/>
                <a:ext cx="1936815" cy="402705"/>
              </a:xfrm>
              <a:prstGeom prst="rect">
                <a:avLst/>
              </a:prstGeom>
              <a:noFill/>
              <a:ln>
                <a:noFill/>
              </a:ln>
            </p:spPr>
          </p:pic>
          <p:pic>
            <p:nvPicPr>
              <p:cNvPr id="544" name="Google Shape;544;p38"/>
              <p:cNvPicPr preferRelativeResize="0"/>
              <p:nvPr/>
            </p:nvPicPr>
            <p:blipFill rotWithShape="1">
              <a:blip r:embed="rId5">
                <a:alphaModFix/>
              </a:blip>
              <a:srcRect/>
              <a:stretch/>
            </p:blipFill>
            <p:spPr>
              <a:xfrm>
                <a:off x="3993316" y="2434223"/>
                <a:ext cx="3821947" cy="878149"/>
              </a:xfrm>
              <a:prstGeom prst="rect">
                <a:avLst/>
              </a:prstGeom>
              <a:noFill/>
              <a:ln>
                <a:noFill/>
              </a:ln>
            </p:spPr>
          </p:pic>
        </p:grpSp>
      </p:grpSp>
      <p:pic>
        <p:nvPicPr>
          <p:cNvPr id="545" name="Google Shape;545;p38"/>
          <p:cNvPicPr preferRelativeResize="0"/>
          <p:nvPr/>
        </p:nvPicPr>
        <p:blipFill rotWithShape="1">
          <a:blip r:embed="rId6">
            <a:alphaModFix/>
          </a:blip>
          <a:srcRect/>
          <a:stretch/>
        </p:blipFill>
        <p:spPr>
          <a:xfrm>
            <a:off x="2362200" y="4572000"/>
            <a:ext cx="1719347" cy="34077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9"/>
          <p:cNvSpPr txBox="1">
            <a:spLocks noGrp="1"/>
          </p:cNvSpPr>
          <p:nvPr>
            <p:ph type="sldNum" idx="12"/>
          </p:nvPr>
        </p:nvSpPr>
        <p:spPr>
          <a:xfrm>
            <a:off x="9144000" y="6400802"/>
            <a:ext cx="28448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35</a:t>
            </a:fld>
            <a:endParaRPr/>
          </a:p>
        </p:txBody>
      </p:sp>
      <p:pic>
        <p:nvPicPr>
          <p:cNvPr id="552" name="Google Shape;552;p39"/>
          <p:cNvPicPr preferRelativeResize="0"/>
          <p:nvPr/>
        </p:nvPicPr>
        <p:blipFill rotWithShape="1">
          <a:blip r:embed="rId3">
            <a:alphaModFix/>
          </a:blip>
          <a:srcRect/>
          <a:stretch/>
        </p:blipFill>
        <p:spPr>
          <a:xfrm>
            <a:off x="3835004" y="987608"/>
            <a:ext cx="4378719" cy="712995"/>
          </a:xfrm>
          <a:prstGeom prst="rect">
            <a:avLst/>
          </a:prstGeom>
          <a:noFill/>
          <a:ln>
            <a:noFill/>
          </a:ln>
        </p:spPr>
      </p:pic>
      <p:pic>
        <p:nvPicPr>
          <p:cNvPr id="553" name="Google Shape;553;p39"/>
          <p:cNvPicPr preferRelativeResize="0"/>
          <p:nvPr/>
        </p:nvPicPr>
        <p:blipFill rotWithShape="1">
          <a:blip r:embed="rId4">
            <a:alphaModFix/>
          </a:blip>
          <a:srcRect/>
          <a:stretch/>
        </p:blipFill>
        <p:spPr>
          <a:xfrm>
            <a:off x="2003932" y="1963382"/>
            <a:ext cx="2962118" cy="1974745"/>
          </a:xfrm>
          <a:prstGeom prst="rect">
            <a:avLst/>
          </a:prstGeom>
          <a:noFill/>
          <a:ln>
            <a:noFill/>
          </a:ln>
        </p:spPr>
      </p:pic>
      <p:pic>
        <p:nvPicPr>
          <p:cNvPr id="554" name="Google Shape;554;p39"/>
          <p:cNvPicPr preferRelativeResize="0"/>
          <p:nvPr/>
        </p:nvPicPr>
        <p:blipFill rotWithShape="1">
          <a:blip r:embed="rId5">
            <a:alphaModFix/>
          </a:blip>
          <a:srcRect/>
          <a:stretch/>
        </p:blipFill>
        <p:spPr>
          <a:xfrm>
            <a:off x="5837409" y="1963381"/>
            <a:ext cx="3703747" cy="1923244"/>
          </a:xfrm>
          <a:prstGeom prst="rect">
            <a:avLst/>
          </a:prstGeom>
          <a:noFill/>
          <a:ln>
            <a:noFill/>
          </a:ln>
        </p:spPr>
      </p:pic>
      <p:pic>
        <p:nvPicPr>
          <p:cNvPr id="555" name="Google Shape;555;p39"/>
          <p:cNvPicPr preferRelativeResize="0"/>
          <p:nvPr/>
        </p:nvPicPr>
        <p:blipFill rotWithShape="1">
          <a:blip r:embed="rId6">
            <a:alphaModFix/>
          </a:blip>
          <a:srcRect/>
          <a:stretch/>
        </p:blipFill>
        <p:spPr>
          <a:xfrm>
            <a:off x="5861800" y="3952992"/>
            <a:ext cx="3256244" cy="1668027"/>
          </a:xfrm>
          <a:prstGeom prst="rect">
            <a:avLst/>
          </a:prstGeom>
          <a:noFill/>
          <a:ln>
            <a:noFill/>
          </a:ln>
        </p:spPr>
      </p:pic>
      <p:grpSp>
        <p:nvGrpSpPr>
          <p:cNvPr id="556" name="Google Shape;556;p39"/>
          <p:cNvGrpSpPr/>
          <p:nvPr/>
        </p:nvGrpSpPr>
        <p:grpSpPr>
          <a:xfrm>
            <a:off x="1678858" y="1777612"/>
            <a:ext cx="8760542" cy="3816869"/>
            <a:chOff x="206477" y="1227147"/>
            <a:chExt cx="11680723" cy="5089159"/>
          </a:xfrm>
        </p:grpSpPr>
        <p:cxnSp>
          <p:nvCxnSpPr>
            <p:cNvPr id="557" name="Google Shape;557;p39"/>
            <p:cNvCxnSpPr/>
            <p:nvPr/>
          </p:nvCxnSpPr>
          <p:spPr>
            <a:xfrm>
              <a:off x="5343525" y="1260584"/>
              <a:ext cx="14288" cy="5055722"/>
            </a:xfrm>
            <a:prstGeom prst="straightConnector1">
              <a:avLst/>
            </a:prstGeom>
            <a:noFill/>
            <a:ln w="26425" cap="flat" cmpd="sng">
              <a:solidFill>
                <a:srgbClr val="3F3F3F"/>
              </a:solidFill>
              <a:prstDash val="solid"/>
              <a:round/>
              <a:headEnd type="none" w="sm" len="sm"/>
              <a:tailEnd type="none" w="sm" len="sm"/>
            </a:ln>
          </p:spPr>
        </p:cxnSp>
        <p:cxnSp>
          <p:nvCxnSpPr>
            <p:cNvPr id="558" name="Google Shape;558;p39"/>
            <p:cNvCxnSpPr/>
            <p:nvPr/>
          </p:nvCxnSpPr>
          <p:spPr>
            <a:xfrm rot="10800000" flipH="1">
              <a:off x="206477" y="1227147"/>
              <a:ext cx="11680723" cy="48186"/>
            </a:xfrm>
            <a:prstGeom prst="straightConnector1">
              <a:avLst/>
            </a:prstGeom>
            <a:noFill/>
            <a:ln w="26425" cap="flat" cmpd="sng">
              <a:solidFill>
                <a:srgbClr val="3F3F3F"/>
              </a:solidFill>
              <a:prstDash val="solid"/>
              <a:round/>
              <a:headEnd type="none" w="sm" len="sm"/>
              <a:tailEnd type="none" w="sm" len="sm"/>
            </a:ln>
          </p:spPr>
        </p:cxnSp>
      </p:grpSp>
      <p:sp>
        <p:nvSpPr>
          <p:cNvPr id="559" name="Google Shape;559;p39"/>
          <p:cNvSpPr/>
          <p:nvPr/>
        </p:nvSpPr>
        <p:spPr>
          <a:xfrm>
            <a:off x="1909731" y="3676463"/>
            <a:ext cx="1695521" cy="333257"/>
          </a:xfrm>
          <a:prstGeom prst="rect">
            <a:avLst/>
          </a:prstGeom>
          <a:solidFill>
            <a:srgbClr val="F9F9F9">
              <a:alpha val="18823"/>
            </a:srgbClr>
          </a:solidFill>
          <a:ln w="9525" cap="flat" cmpd="sng">
            <a:solidFill>
              <a:srgbClr val="C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60" name="Google Shape;560;p39"/>
          <p:cNvSpPr/>
          <p:nvPr/>
        </p:nvSpPr>
        <p:spPr>
          <a:xfrm>
            <a:off x="5751398" y="5107057"/>
            <a:ext cx="2462325" cy="547147"/>
          </a:xfrm>
          <a:prstGeom prst="rect">
            <a:avLst/>
          </a:prstGeom>
          <a:solidFill>
            <a:srgbClr val="F9F9F9">
              <a:alpha val="18823"/>
            </a:srgbClr>
          </a:solidFill>
          <a:ln w="9525" cap="flat" cmpd="sng">
            <a:solidFill>
              <a:srgbClr val="C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61" name="Google Shape;561;p39"/>
          <p:cNvSpPr/>
          <p:nvPr/>
        </p:nvSpPr>
        <p:spPr>
          <a:xfrm>
            <a:off x="7924801" y="1106693"/>
            <a:ext cx="99392" cy="397402"/>
          </a:xfrm>
          <a:prstGeom prst="rect">
            <a:avLst/>
          </a:prstGeom>
          <a:solidFill>
            <a:srgbClr val="FCF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62" name="Google Shape;562;p39"/>
          <p:cNvSpPr/>
          <p:nvPr/>
        </p:nvSpPr>
        <p:spPr>
          <a:xfrm>
            <a:off x="6667501" y="1136805"/>
            <a:ext cx="99392" cy="397402"/>
          </a:xfrm>
          <a:prstGeom prst="rect">
            <a:avLst/>
          </a:prstGeom>
          <a:solidFill>
            <a:srgbClr val="FCFA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3"/>
                                        </p:tgtEl>
                                        <p:attrNameLst>
                                          <p:attrName>style.visibility</p:attrName>
                                        </p:attrNameLst>
                                      </p:cBhvr>
                                      <p:to>
                                        <p:strVal val="visible"/>
                                      </p:to>
                                    </p:set>
                                  </p:childTnLst>
                                </p:cTn>
                              </p:par>
                              <p:par>
                                <p:cTn id="15" presetID="1" presetClass="entr" presetSubtype="0" fill="hold" nodeType="withEffect">
                                  <p:stCondLst>
                                    <p:cond delay="1000"/>
                                  </p:stCondLst>
                                  <p:childTnLst>
                                    <p:set>
                                      <p:cBhvr>
                                        <p:cTn id="16" dur="1" fill="hold">
                                          <p:stCondLst>
                                            <p:cond delay="0"/>
                                          </p:stCondLst>
                                        </p:cTn>
                                        <p:tgtEl>
                                          <p:spTgt spid="5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5"/>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ct val="100000"/>
              <a:buFont typeface="Calibri"/>
              <a:buNone/>
            </a:pPr>
            <a:r>
              <a:rPr lang="en-US" dirty="0"/>
              <a:t>Estimate of the regression coefficients:  gradient descent </a:t>
            </a:r>
            <a:endParaRPr dirty="0"/>
          </a:p>
        </p:txBody>
      </p:sp>
      <p:sp>
        <p:nvSpPr>
          <p:cNvPr id="568" name="Google Shape;568;p4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36</a:t>
            </a:fld>
            <a:endParaRPr/>
          </a:p>
        </p:txBody>
      </p:sp>
      <p:sp>
        <p:nvSpPr>
          <p:cNvPr id="569" name="Google Shape;569;p40"/>
          <p:cNvSpPr/>
          <p:nvPr/>
        </p:nvSpPr>
        <p:spPr>
          <a:xfrm>
            <a:off x="2022638" y="4078921"/>
            <a:ext cx="8146724" cy="21954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3F3F3F"/>
                </a:solidFill>
                <a:latin typeface="Karla"/>
                <a:ea typeface="Karla"/>
                <a:cs typeface="Karla"/>
                <a:sym typeface="Karla"/>
              </a:rPr>
              <a:t>A more flexible method is</a:t>
            </a:r>
            <a:endParaRPr dirty="0"/>
          </a:p>
          <a:p>
            <a:pPr marL="257175" marR="0" lvl="0" indent="-257175" algn="l" rtl="0">
              <a:spcBef>
                <a:spcPts val="450"/>
              </a:spcBef>
              <a:spcAft>
                <a:spcPts val="0"/>
              </a:spcAft>
              <a:buClr>
                <a:srgbClr val="3F3F3F"/>
              </a:buClr>
              <a:buSzPts val="2400"/>
              <a:buFont typeface="Arial"/>
              <a:buChar char="•"/>
            </a:pPr>
            <a:r>
              <a:rPr lang="en-US" sz="2400" dirty="0">
                <a:solidFill>
                  <a:srgbClr val="3F3F3F"/>
                </a:solidFill>
                <a:latin typeface="Karla"/>
                <a:ea typeface="Karla"/>
                <a:cs typeface="Karla"/>
                <a:sym typeface="Karla"/>
              </a:rPr>
              <a:t>Start from a random point</a:t>
            </a:r>
            <a:endParaRPr dirty="0"/>
          </a:p>
          <a:p>
            <a:pPr marL="685800" marR="0" lvl="1" indent="-342900" algn="l" rtl="0">
              <a:spcBef>
                <a:spcPts val="450"/>
              </a:spcBef>
              <a:spcAft>
                <a:spcPts val="0"/>
              </a:spcAft>
              <a:buClr>
                <a:srgbClr val="3F3F3F"/>
              </a:buClr>
              <a:buSzPts val="1800"/>
              <a:buFont typeface="Calibri"/>
              <a:buAutoNum type="arabicPeriod"/>
            </a:pPr>
            <a:r>
              <a:rPr lang="en-US" sz="1800" b="0" i="0" u="none" strike="noStrike" cap="none" dirty="0">
                <a:solidFill>
                  <a:srgbClr val="3F3F3F"/>
                </a:solidFill>
                <a:latin typeface="Karla"/>
                <a:ea typeface="Karla"/>
                <a:cs typeface="Karla"/>
                <a:sym typeface="Karla"/>
              </a:rPr>
              <a:t>Determine which </a:t>
            </a:r>
            <a:r>
              <a:rPr lang="en-US" sz="1800" b="1" i="0" u="none" strike="noStrike" cap="none" dirty="0">
                <a:solidFill>
                  <a:srgbClr val="3F3F3F"/>
                </a:solidFill>
                <a:latin typeface="Karla"/>
                <a:ea typeface="Karla"/>
                <a:cs typeface="Karla"/>
                <a:sym typeface="Karla"/>
              </a:rPr>
              <a:t>direction</a:t>
            </a:r>
            <a:r>
              <a:rPr lang="en-US" sz="1800" b="0" i="0" u="none" strike="noStrike" cap="none" dirty="0">
                <a:solidFill>
                  <a:srgbClr val="3F3F3F"/>
                </a:solidFill>
                <a:latin typeface="Karla"/>
                <a:ea typeface="Karla"/>
                <a:cs typeface="Karla"/>
                <a:sym typeface="Karla"/>
              </a:rPr>
              <a:t> to go to reduce the loss (left or right)</a:t>
            </a:r>
            <a:endParaRPr dirty="0"/>
          </a:p>
          <a:p>
            <a:pPr marL="685800" marR="0" lvl="1" indent="-342900" algn="l" rtl="0">
              <a:spcBef>
                <a:spcPts val="450"/>
              </a:spcBef>
              <a:spcAft>
                <a:spcPts val="0"/>
              </a:spcAft>
              <a:buClr>
                <a:srgbClr val="3F3F3F"/>
              </a:buClr>
              <a:buSzPts val="1800"/>
              <a:buFont typeface="Calibri"/>
              <a:buAutoNum type="arabicPeriod"/>
            </a:pPr>
            <a:r>
              <a:rPr lang="en-US" sz="1800" b="0" i="0" u="none" strike="noStrike" cap="none" dirty="0">
                <a:solidFill>
                  <a:srgbClr val="3F3F3F"/>
                </a:solidFill>
                <a:latin typeface="Karla"/>
                <a:ea typeface="Karla"/>
                <a:cs typeface="Karla"/>
                <a:sym typeface="Karla"/>
              </a:rPr>
              <a:t>Compute the slope of the function at this point and step to the right if slope is negative or step to the left if slope is positive</a:t>
            </a:r>
            <a:endParaRPr dirty="0"/>
          </a:p>
          <a:p>
            <a:pPr marL="685800" marR="0" lvl="1" indent="-342900" algn="l" rtl="0">
              <a:spcBef>
                <a:spcPts val="450"/>
              </a:spcBef>
              <a:spcAft>
                <a:spcPts val="0"/>
              </a:spcAft>
              <a:buClr>
                <a:srgbClr val="3F3F3F"/>
              </a:buClr>
              <a:buSzPts val="1800"/>
              <a:buFont typeface="Calibri"/>
              <a:buAutoNum type="arabicPeriod"/>
            </a:pPr>
            <a:r>
              <a:rPr lang="en-US" sz="1800" b="0" i="0" u="none" strike="noStrike" cap="none" dirty="0">
                <a:solidFill>
                  <a:srgbClr val="3F3F3F"/>
                </a:solidFill>
                <a:latin typeface="Karla"/>
                <a:ea typeface="Karla"/>
                <a:cs typeface="Karla"/>
                <a:sym typeface="Karla"/>
              </a:rPr>
              <a:t>Goto to #1 </a:t>
            </a:r>
            <a:endParaRPr dirty="0"/>
          </a:p>
        </p:txBody>
      </p:sp>
      <p:sp>
        <p:nvSpPr>
          <p:cNvPr id="570" name="Google Shape;570;p40"/>
          <p:cNvSpPr/>
          <p:nvPr/>
        </p:nvSpPr>
        <p:spPr>
          <a:xfrm>
            <a:off x="2913889" y="2104020"/>
            <a:ext cx="91440" cy="91440"/>
          </a:xfrm>
          <a:prstGeom prst="ellipse">
            <a:avLst/>
          </a:prstGeom>
          <a:solidFill>
            <a:schemeClr val="dk1"/>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1" name="Google Shape;571;p40"/>
          <p:cNvGrpSpPr/>
          <p:nvPr/>
        </p:nvGrpSpPr>
        <p:grpSpPr>
          <a:xfrm>
            <a:off x="2647175" y="3337759"/>
            <a:ext cx="663265" cy="12192"/>
            <a:chOff x="5370576" y="2157984"/>
            <a:chExt cx="663265" cy="12192"/>
          </a:xfrm>
        </p:grpSpPr>
        <p:cxnSp>
          <p:nvCxnSpPr>
            <p:cNvPr id="572" name="Google Shape;572;p40"/>
            <p:cNvCxnSpPr/>
            <p:nvPr/>
          </p:nvCxnSpPr>
          <p:spPr>
            <a:xfrm rot="10800000" flipH="1">
              <a:off x="5759521" y="2157984"/>
              <a:ext cx="274320" cy="1199"/>
            </a:xfrm>
            <a:prstGeom prst="straightConnector1">
              <a:avLst/>
            </a:prstGeom>
            <a:noFill/>
            <a:ln w="50800" cap="flat" cmpd="sng">
              <a:solidFill>
                <a:schemeClr val="accent1"/>
              </a:solidFill>
              <a:prstDash val="solid"/>
              <a:round/>
              <a:headEnd type="none" w="sm" len="sm"/>
              <a:tailEnd type="triangle" w="med" len="med"/>
            </a:ln>
          </p:spPr>
        </p:cxnSp>
        <p:cxnSp>
          <p:nvCxnSpPr>
            <p:cNvPr id="573" name="Google Shape;573;p40"/>
            <p:cNvCxnSpPr/>
            <p:nvPr/>
          </p:nvCxnSpPr>
          <p:spPr>
            <a:xfrm rot="10800000">
              <a:off x="5370576" y="2170176"/>
              <a:ext cx="274320" cy="0"/>
            </a:xfrm>
            <a:prstGeom prst="straightConnector1">
              <a:avLst/>
            </a:prstGeom>
            <a:noFill/>
            <a:ln w="50800" cap="flat" cmpd="sng">
              <a:solidFill>
                <a:schemeClr val="accent1"/>
              </a:solidFill>
              <a:prstDash val="solid"/>
              <a:round/>
              <a:headEnd type="none" w="sm" len="sm"/>
              <a:tailEnd type="triangle" w="med" len="med"/>
            </a:ln>
          </p:spPr>
        </p:cxnSp>
      </p:grpSp>
      <p:cxnSp>
        <p:nvCxnSpPr>
          <p:cNvPr id="574" name="Google Shape;574;p40"/>
          <p:cNvCxnSpPr/>
          <p:nvPr/>
        </p:nvCxnSpPr>
        <p:spPr>
          <a:xfrm rot="10800000">
            <a:off x="2255521" y="1031124"/>
            <a:ext cx="1499616" cy="2267712"/>
          </a:xfrm>
          <a:prstGeom prst="straightConnector1">
            <a:avLst/>
          </a:prstGeom>
          <a:noFill/>
          <a:ln w="26425" cap="flat" cmpd="sng">
            <a:solidFill>
              <a:schemeClr val="accent2">
                <a:alpha val="71764"/>
              </a:schemeClr>
            </a:solidFill>
            <a:prstDash val="solid"/>
            <a:round/>
            <a:headEnd type="none" w="sm" len="sm"/>
            <a:tailEnd type="none" w="sm" len="sm"/>
          </a:ln>
        </p:spPr>
      </p:cxnSp>
      <p:sp>
        <p:nvSpPr>
          <p:cNvPr id="575" name="Google Shape;575;p40"/>
          <p:cNvSpPr/>
          <p:nvPr/>
        </p:nvSpPr>
        <p:spPr>
          <a:xfrm>
            <a:off x="3005329" y="3251354"/>
            <a:ext cx="355854" cy="187452"/>
          </a:xfrm>
          <a:prstGeom prst="stripedRightArrow">
            <a:avLst>
              <a:gd name="adj1" fmla="val 50000"/>
              <a:gd name="adj2" fmla="val 50000"/>
            </a:avLst>
          </a:prstGeom>
          <a:solidFill>
            <a:schemeClr val="accent2"/>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76" name="Google Shape;576;p40"/>
          <p:cNvCxnSpPr/>
          <p:nvPr/>
        </p:nvCxnSpPr>
        <p:spPr>
          <a:xfrm>
            <a:off x="2954855" y="2168210"/>
            <a:ext cx="34290" cy="1146810"/>
          </a:xfrm>
          <a:prstGeom prst="straightConnector1">
            <a:avLst/>
          </a:prstGeom>
          <a:noFill/>
          <a:ln w="26425" cap="flat" cmpd="sng">
            <a:solidFill>
              <a:schemeClr val="accent1"/>
            </a:solidFill>
            <a:prstDash val="dash"/>
            <a:round/>
            <a:headEnd type="none" w="sm" len="sm"/>
            <a:tailEnd type="none" w="sm" len="sm"/>
          </a:ln>
        </p:spPr>
      </p:cxnSp>
      <p:pic>
        <p:nvPicPr>
          <p:cNvPr id="577" name="Google Shape;577;p40"/>
          <p:cNvPicPr preferRelativeResize="0"/>
          <p:nvPr/>
        </p:nvPicPr>
        <p:blipFill rotWithShape="1">
          <a:blip r:embed="rId3">
            <a:alphaModFix/>
          </a:blip>
          <a:srcRect t="14333"/>
          <a:stretch/>
        </p:blipFill>
        <p:spPr>
          <a:xfrm>
            <a:off x="914879" y="1121229"/>
            <a:ext cx="5181121" cy="2959021"/>
          </a:xfrm>
          <a:prstGeom prst="rect">
            <a:avLst/>
          </a:prstGeom>
          <a:noFill/>
          <a:ln>
            <a:noFill/>
          </a:ln>
        </p:spPr>
      </p:pic>
      <p:pic>
        <p:nvPicPr>
          <p:cNvPr id="578" name="Google Shape;578;p40"/>
          <p:cNvPicPr preferRelativeResize="0"/>
          <p:nvPr/>
        </p:nvPicPr>
        <p:blipFill rotWithShape="1">
          <a:blip r:embed="rId4">
            <a:alphaModFix/>
          </a:blip>
          <a:srcRect/>
          <a:stretch/>
        </p:blipFill>
        <p:spPr>
          <a:xfrm>
            <a:off x="6934200" y="1044407"/>
            <a:ext cx="3636008" cy="26322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5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1"/>
                                          </p:stCondLst>
                                        </p:cTn>
                                        <p:tgtEl>
                                          <p:spTgt spid="57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1"/>
                                          </p:stCondLst>
                                        </p:cTn>
                                        <p:tgtEl>
                                          <p:spTgt spid="57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1"/>
                                          </p:stCondLst>
                                        </p:cTn>
                                        <p:tgtEl>
                                          <p:spTgt spid="57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1"/>
                                          </p:stCondLst>
                                        </p:cTn>
                                        <p:tgtEl>
                                          <p:spTgt spid="5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ct val="100000"/>
              <a:buFont typeface="Calibri"/>
              <a:buNone/>
            </a:pPr>
            <a:r>
              <a:rPr lang="en-US"/>
              <a:t>Estimate of the regression coefficients:  gradient descent </a:t>
            </a:r>
            <a:endParaRPr/>
          </a:p>
        </p:txBody>
      </p:sp>
      <p:sp>
        <p:nvSpPr>
          <p:cNvPr id="585" name="Google Shape;585;p41"/>
          <p:cNvSpPr txBox="1">
            <a:spLocks noGrp="1"/>
          </p:cNvSpPr>
          <p:nvPr>
            <p:ph type="body" idx="1"/>
          </p:nvPr>
        </p:nvSpPr>
        <p:spPr>
          <a:xfrm>
            <a:off x="685800" y="1143000"/>
            <a:ext cx="10896600" cy="50292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b="1"/>
              <a:t>Question</a:t>
            </a:r>
            <a:r>
              <a:rPr lang="en-US" sz="2400"/>
              <a:t>: What is the mathematical function that describes the slope? </a:t>
            </a:r>
            <a:endParaRPr/>
          </a:p>
          <a:p>
            <a:pPr marL="457200" lvl="1" indent="-182880" algn="l" rtl="0">
              <a:spcBef>
                <a:spcPts val="480"/>
              </a:spcBef>
              <a:spcAft>
                <a:spcPts val="0"/>
              </a:spcAft>
              <a:buSzPts val="2040"/>
              <a:buChar char="•"/>
            </a:pPr>
            <a:r>
              <a:rPr lang="en-US" sz="2400" b="1">
                <a:solidFill>
                  <a:srgbClr val="C00000"/>
                </a:solidFill>
              </a:rPr>
              <a:t>Derivative</a:t>
            </a:r>
            <a:endParaRPr sz="2400"/>
          </a:p>
          <a:p>
            <a:pPr marL="182880" lvl="0" indent="-53339" algn="l" rtl="0">
              <a:spcBef>
                <a:spcPts val="480"/>
              </a:spcBef>
              <a:spcAft>
                <a:spcPts val="0"/>
              </a:spcAft>
              <a:buSzPts val="2040"/>
              <a:buNone/>
            </a:pPr>
            <a:endParaRPr sz="2400"/>
          </a:p>
          <a:p>
            <a:pPr marL="182880" lvl="0" indent="-182880" algn="l" rtl="0">
              <a:spcBef>
                <a:spcPts val="480"/>
              </a:spcBef>
              <a:spcAft>
                <a:spcPts val="0"/>
              </a:spcAft>
              <a:buSzPts val="2040"/>
              <a:buChar char="•"/>
            </a:pPr>
            <a:r>
              <a:rPr lang="en-US" sz="2400" b="1"/>
              <a:t>Question:  </a:t>
            </a:r>
            <a:r>
              <a:rPr lang="en-US" sz="2400"/>
              <a:t>What is a good approach for telling the model how to change (what is the step size) to become better? </a:t>
            </a:r>
            <a:endParaRPr/>
          </a:p>
          <a:p>
            <a:pPr marL="457200" lvl="1" indent="-182880" algn="l" rtl="0">
              <a:spcBef>
                <a:spcPts val="480"/>
              </a:spcBef>
              <a:spcAft>
                <a:spcPts val="0"/>
              </a:spcAft>
              <a:buSzPts val="2040"/>
              <a:buChar char="•"/>
            </a:pPr>
            <a:r>
              <a:rPr lang="en-US" sz="2400" b="1">
                <a:solidFill>
                  <a:srgbClr val="C00000"/>
                </a:solidFill>
              </a:rPr>
              <a:t>If the step is proportional to the slope then you avoid overshooting the minimum</a:t>
            </a:r>
            <a:endParaRPr/>
          </a:p>
          <a:p>
            <a:pPr marL="182880" lvl="0" indent="-31750" algn="l" rtl="0">
              <a:spcBef>
                <a:spcPts val="560"/>
              </a:spcBef>
              <a:spcAft>
                <a:spcPts val="0"/>
              </a:spcAft>
              <a:buSzPts val="2380"/>
              <a:buNone/>
            </a:pPr>
            <a:endParaRPr sz="2800"/>
          </a:p>
          <a:p>
            <a:pPr marL="182880" lvl="0" indent="-182880" algn="l" rtl="0">
              <a:spcBef>
                <a:spcPts val="480"/>
              </a:spcBef>
              <a:spcAft>
                <a:spcPts val="0"/>
              </a:spcAft>
              <a:buSzPts val="2040"/>
              <a:buChar char="•"/>
            </a:pPr>
            <a:r>
              <a:rPr lang="en-US" sz="2400" b="1"/>
              <a:t>Question</a:t>
            </a:r>
            <a:r>
              <a:rPr lang="en-US" sz="2400"/>
              <a:t>: How do we generalize this to more than one predictor?</a:t>
            </a:r>
            <a:endParaRPr/>
          </a:p>
          <a:p>
            <a:pPr marL="457200" lvl="1" indent="-182880" algn="l" rtl="0">
              <a:spcBef>
                <a:spcPts val="480"/>
              </a:spcBef>
              <a:spcAft>
                <a:spcPts val="0"/>
              </a:spcAft>
              <a:buSzPts val="2040"/>
              <a:buChar char="•"/>
            </a:pPr>
            <a:r>
              <a:rPr lang="en-US" sz="2400" b="1">
                <a:solidFill>
                  <a:srgbClr val="C00000"/>
                </a:solidFill>
              </a:rPr>
              <a:t>Take the derivative with respect to each coefficient and do the same sequentially</a:t>
            </a:r>
            <a:endParaRPr/>
          </a:p>
          <a:p>
            <a:pPr marL="182880" lvl="0" indent="-31750" algn="l" rtl="0">
              <a:spcBef>
                <a:spcPts val="560"/>
              </a:spcBef>
              <a:spcAft>
                <a:spcPts val="0"/>
              </a:spcAft>
              <a:buSzPts val="2380"/>
              <a:buNone/>
            </a:pPr>
            <a:endParaRPr sz="2800" b="1"/>
          </a:p>
          <a:p>
            <a:pPr marL="182880" lvl="0" indent="0" algn="l" rtl="0">
              <a:spcBef>
                <a:spcPts val="880"/>
              </a:spcBef>
              <a:spcAft>
                <a:spcPts val="0"/>
              </a:spcAft>
              <a:buSzPts val="3740"/>
              <a:buNone/>
            </a:pPr>
            <a:endParaRPr sz="4400" b="1"/>
          </a:p>
          <a:p>
            <a:pPr marL="182880" lvl="0" indent="-53339" algn="l" rtl="0">
              <a:spcBef>
                <a:spcPts val="480"/>
              </a:spcBef>
              <a:spcAft>
                <a:spcPts val="0"/>
              </a:spcAft>
              <a:buSzPts val="2040"/>
              <a:buNone/>
            </a:pPr>
            <a:endParaRPr sz="2400"/>
          </a:p>
        </p:txBody>
      </p:sp>
      <p:sp>
        <p:nvSpPr>
          <p:cNvPr id="586" name="Google Shape;586;p4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4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ct val="100000"/>
              <a:buFont typeface="Calibri"/>
              <a:buNone/>
            </a:pPr>
            <a:r>
              <a:rPr lang="en-US"/>
              <a:t>Estimate of the regression coefficients:  gradient descent </a:t>
            </a:r>
            <a:endParaRPr/>
          </a:p>
        </p:txBody>
      </p:sp>
      <p:sp>
        <p:nvSpPr>
          <p:cNvPr id="592" name="Google Shape;592;p42"/>
          <p:cNvSpPr txBox="1">
            <a:spLocks noGrp="1"/>
          </p:cNvSpPr>
          <p:nvPr>
            <p:ph type="body" idx="1"/>
          </p:nvPr>
        </p:nvSpPr>
        <p:spPr>
          <a:xfrm>
            <a:off x="1676400" y="1665414"/>
            <a:ext cx="8991599" cy="4201986"/>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1700"/>
              <a:buChar char="•"/>
            </a:pPr>
            <a:r>
              <a:rPr lang="en-US" sz="2000"/>
              <a:t>We know that we want to go in the opposite direction of the derivative and we know we want to be making a step proportionally to the derivative. </a:t>
            </a:r>
            <a:endParaRPr/>
          </a:p>
          <a:p>
            <a:pPr marL="182880" lvl="0" indent="-74929" algn="l" rtl="0">
              <a:spcBef>
                <a:spcPts val="400"/>
              </a:spcBef>
              <a:spcAft>
                <a:spcPts val="0"/>
              </a:spcAft>
              <a:buSzPts val="1700"/>
              <a:buNone/>
            </a:pPr>
            <a:endParaRPr sz="2000"/>
          </a:p>
          <a:p>
            <a:pPr marL="182880" lvl="0" indent="-182880" algn="l" rtl="0">
              <a:spcBef>
                <a:spcPts val="1368"/>
              </a:spcBef>
              <a:spcAft>
                <a:spcPts val="0"/>
              </a:spcAft>
              <a:buSzPts val="1700"/>
              <a:buChar char="•"/>
            </a:pPr>
            <a:r>
              <a:rPr lang="en-US" sz="2000"/>
              <a:t>Making a step means:</a:t>
            </a:r>
            <a:endParaRPr/>
          </a:p>
          <a:p>
            <a:pPr marL="182880" lvl="0" indent="-74929" algn="l" rtl="0">
              <a:spcBef>
                <a:spcPts val="400"/>
              </a:spcBef>
              <a:spcAft>
                <a:spcPts val="0"/>
              </a:spcAft>
              <a:buSzPts val="1700"/>
              <a:buNone/>
            </a:pPr>
            <a:endParaRPr sz="2000"/>
          </a:p>
          <a:p>
            <a:pPr marL="182880" lvl="0" indent="-74929" algn="l" rtl="0">
              <a:spcBef>
                <a:spcPts val="400"/>
              </a:spcBef>
              <a:spcAft>
                <a:spcPts val="0"/>
              </a:spcAft>
              <a:buSzPts val="1700"/>
              <a:buNone/>
            </a:pPr>
            <a:endParaRPr sz="2000"/>
          </a:p>
          <a:p>
            <a:pPr marL="182880" lvl="0" indent="-74929" algn="l" rtl="0">
              <a:spcBef>
                <a:spcPts val="400"/>
              </a:spcBef>
              <a:spcAft>
                <a:spcPts val="0"/>
              </a:spcAft>
              <a:buSzPts val="1700"/>
              <a:buNone/>
            </a:pPr>
            <a:endParaRPr sz="2000"/>
          </a:p>
        </p:txBody>
      </p:sp>
      <p:sp>
        <p:nvSpPr>
          <p:cNvPr id="593" name="Google Shape;593;p4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38</a:t>
            </a:fld>
            <a:endParaRPr/>
          </a:p>
        </p:txBody>
      </p:sp>
      <p:sp>
        <p:nvSpPr>
          <p:cNvPr id="594" name="Google Shape;594;p42"/>
          <p:cNvSpPr txBox="1"/>
          <p:nvPr/>
        </p:nvSpPr>
        <p:spPr>
          <a:xfrm>
            <a:off x="5333093" y="3163117"/>
            <a:ext cx="2074607" cy="281937"/>
          </a:xfrm>
          <a:prstGeom prst="rect">
            <a:avLst/>
          </a:prstGeom>
          <a:blipFill rotWithShape="1">
            <a:blip r:embed="rId3">
              <a:alphaModFix/>
            </a:blip>
            <a:stretch>
              <a:fillRect l="-1174" t="-4346" r="-3234" b="-304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nvGrpSpPr>
          <p:cNvPr id="595" name="Google Shape;595;p42"/>
          <p:cNvGrpSpPr/>
          <p:nvPr/>
        </p:nvGrpSpPr>
        <p:grpSpPr>
          <a:xfrm>
            <a:off x="2149063" y="3594236"/>
            <a:ext cx="7947439" cy="1034381"/>
            <a:chOff x="833415" y="3649313"/>
            <a:chExt cx="10596585" cy="1379175"/>
          </a:xfrm>
        </p:grpSpPr>
        <p:sp>
          <p:nvSpPr>
            <p:cNvPr id="596" name="Google Shape;596;p42"/>
            <p:cNvSpPr txBox="1"/>
            <p:nvPr/>
          </p:nvSpPr>
          <p:spPr>
            <a:xfrm>
              <a:off x="833415" y="3649313"/>
              <a:ext cx="10596585" cy="13791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1800"/>
                <a:buFont typeface="Arial"/>
                <a:buNone/>
              </a:pPr>
              <a:r>
                <a:rPr lang="en-US" sz="1800">
                  <a:solidFill>
                    <a:srgbClr val="464646"/>
                  </a:solidFill>
                  <a:latin typeface="Karla"/>
                  <a:ea typeface="Karla"/>
                  <a:cs typeface="Karla"/>
                  <a:sym typeface="Karla"/>
                </a:rPr>
                <a:t>Opposite direction of the derivative and proportional to the derivative means:   </a:t>
              </a:r>
              <a:endParaRPr/>
            </a:p>
            <a:p>
              <a:pPr marL="0" marR="0" lvl="0" indent="0" algn="l" rtl="0">
                <a:spcBef>
                  <a:spcPts val="360"/>
                </a:spcBef>
                <a:spcAft>
                  <a:spcPts val="0"/>
                </a:spcAft>
                <a:buClr>
                  <a:srgbClr val="464646"/>
                </a:buClr>
                <a:buSzPts val="1800"/>
                <a:buFont typeface="Arial"/>
                <a:buNone/>
              </a:pPr>
              <a:endParaRPr sz="1800">
                <a:solidFill>
                  <a:srgbClr val="464646"/>
                </a:solidFill>
                <a:latin typeface="Karla"/>
                <a:ea typeface="Karla"/>
                <a:cs typeface="Karla"/>
                <a:sym typeface="Karla"/>
              </a:endParaRPr>
            </a:p>
            <a:p>
              <a:pPr marL="0" marR="0" lvl="0" indent="0" algn="l" rtl="0">
                <a:spcBef>
                  <a:spcPts val="360"/>
                </a:spcBef>
                <a:spcAft>
                  <a:spcPts val="0"/>
                </a:spcAft>
                <a:buClr>
                  <a:srgbClr val="464646"/>
                </a:buClr>
                <a:buSzPts val="1800"/>
                <a:buFont typeface="Arial"/>
                <a:buNone/>
              </a:pPr>
              <a:endParaRPr sz="1800">
                <a:solidFill>
                  <a:srgbClr val="464646"/>
                </a:solidFill>
                <a:latin typeface="Karla"/>
                <a:ea typeface="Karla"/>
                <a:cs typeface="Karla"/>
                <a:sym typeface="Karla"/>
              </a:endParaRPr>
            </a:p>
            <a:p>
              <a:pPr marL="0" marR="0" lvl="0" indent="0" algn="l" rtl="0">
                <a:spcBef>
                  <a:spcPts val="360"/>
                </a:spcBef>
                <a:spcAft>
                  <a:spcPts val="0"/>
                </a:spcAft>
                <a:buClr>
                  <a:srgbClr val="464646"/>
                </a:buClr>
                <a:buSzPts val="1800"/>
                <a:buFont typeface="Arial"/>
                <a:buNone/>
              </a:pPr>
              <a:endParaRPr sz="1800">
                <a:solidFill>
                  <a:srgbClr val="464646"/>
                </a:solidFill>
                <a:latin typeface="Karla"/>
                <a:ea typeface="Karla"/>
                <a:cs typeface="Karla"/>
                <a:sym typeface="Karla"/>
              </a:endParaRPr>
            </a:p>
          </p:txBody>
        </p:sp>
        <p:sp>
          <p:nvSpPr>
            <p:cNvPr id="597" name="Google Shape;597;p42"/>
            <p:cNvSpPr txBox="1"/>
            <p:nvPr/>
          </p:nvSpPr>
          <p:spPr>
            <a:xfrm>
              <a:off x="4848190" y="4139556"/>
              <a:ext cx="2804444" cy="701304"/>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
        <p:nvSpPr>
          <p:cNvPr id="598" name="Google Shape;598;p42"/>
          <p:cNvSpPr txBox="1"/>
          <p:nvPr/>
        </p:nvSpPr>
        <p:spPr>
          <a:xfrm>
            <a:off x="2237961" y="4707378"/>
            <a:ext cx="7947439" cy="10343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1800"/>
              <a:buFont typeface="Arial"/>
              <a:buNone/>
            </a:pPr>
            <a:r>
              <a:rPr lang="en-US" sz="1800">
                <a:solidFill>
                  <a:srgbClr val="464646"/>
                </a:solidFill>
                <a:latin typeface="Karla"/>
                <a:ea typeface="Karla"/>
                <a:cs typeface="Karla"/>
                <a:sym typeface="Karla"/>
              </a:rPr>
              <a:t>Change to more conventional notation:</a:t>
            </a:r>
            <a:endParaRPr/>
          </a:p>
        </p:txBody>
      </p:sp>
      <p:sp>
        <p:nvSpPr>
          <p:cNvPr id="599" name="Google Shape;599;p42"/>
          <p:cNvSpPr txBox="1"/>
          <p:nvPr/>
        </p:nvSpPr>
        <p:spPr>
          <a:xfrm>
            <a:off x="5153769" y="5142049"/>
            <a:ext cx="2147576" cy="525978"/>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00" name="Google Shape;600;p42"/>
          <p:cNvSpPr/>
          <p:nvPr/>
        </p:nvSpPr>
        <p:spPr>
          <a:xfrm>
            <a:off x="7696200" y="2688835"/>
            <a:ext cx="1371600" cy="1052329"/>
          </a:xfrm>
          <a:prstGeom prst="wedgeEllipseCallout">
            <a:avLst>
              <a:gd name="adj1" fmla="val -111921"/>
              <a:gd name="adj2" fmla="val 84827"/>
            </a:avLst>
          </a:prstGeom>
          <a:noFill/>
          <a:ln w="9525" cap="flat" cmpd="sng">
            <a:solidFill>
              <a:srgbClr val="3F3F3F"/>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350">
                <a:solidFill>
                  <a:srgbClr val="3F3F3F"/>
                </a:solidFill>
                <a:latin typeface="Calibri"/>
                <a:ea typeface="Calibri"/>
                <a:cs typeface="Calibri"/>
                <a:sym typeface="Calibri"/>
              </a:rPr>
              <a:t>Learning Rate</a:t>
            </a:r>
            <a:endParaRPr/>
          </a:p>
        </p:txBody>
      </p:sp>
      <p:sp>
        <p:nvSpPr>
          <p:cNvPr id="601" name="Google Shape;601;p42"/>
          <p:cNvSpPr txBox="1"/>
          <p:nvPr/>
        </p:nvSpPr>
        <p:spPr>
          <a:xfrm>
            <a:off x="2219172" y="2422796"/>
            <a:ext cx="6951969" cy="276999"/>
          </a:xfrm>
          <a:prstGeom prst="rect">
            <a:avLst/>
          </a:prstGeom>
          <a:blipFill rotWithShape="1">
            <a:blip r:embed="rId6">
              <a:alphaModFix/>
            </a:blip>
            <a:stretch>
              <a:fillRect l="-2016" t="-28256" b="-4999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2060"/>
              </a:buClr>
              <a:buSzPct val="100000"/>
              <a:buFont typeface="Calibri"/>
              <a:buNone/>
            </a:pPr>
            <a:r>
              <a:rPr lang="en-US"/>
              <a:t>Estimate of the regression coefficients:  gradient descent </a:t>
            </a:r>
            <a:endParaRPr/>
          </a:p>
        </p:txBody>
      </p:sp>
      <p:sp>
        <p:nvSpPr>
          <p:cNvPr id="607" name="Google Shape;607;p43"/>
          <p:cNvSpPr txBox="1">
            <a:spLocks noGrp="1"/>
          </p:cNvSpPr>
          <p:nvPr>
            <p:ph type="body" idx="1"/>
          </p:nvPr>
        </p:nvSpPr>
        <p:spPr>
          <a:xfrm>
            <a:off x="803150" y="1554709"/>
            <a:ext cx="5362669" cy="4038575"/>
          </a:xfrm>
          <a:prstGeom prst="rect">
            <a:avLst/>
          </a:prstGeom>
          <a:blipFill rotWithShape="1">
            <a:blip r:embed="rId3">
              <a:alphaModFix/>
            </a:blip>
            <a:stretch>
              <a:fillRect l="-1135" b="-754"/>
            </a:stretch>
          </a:blipFill>
          <a:ln>
            <a:noFill/>
          </a:ln>
        </p:spPr>
        <p:txBody>
          <a:bodyPr spcFirstLastPara="1" wrap="square" lIns="91425" tIns="45700" rIns="91425" bIns="45700" anchor="t" anchorCtr="0">
            <a:normAutofit/>
          </a:bodyPr>
          <a:lstStyle/>
          <a:p>
            <a:pPr marL="811530" lvl="3" indent="0">
              <a:spcBef>
                <a:spcPts val="0"/>
              </a:spcBef>
              <a:buSzPts val="3060"/>
              <a:buNone/>
            </a:pPr>
            <a:r>
              <a:rPr lang="en-US" dirty="0"/>
              <a:t> </a:t>
            </a:r>
            <a:endParaRPr dirty="0"/>
          </a:p>
        </p:txBody>
      </p:sp>
      <p:sp>
        <p:nvSpPr>
          <p:cNvPr id="608" name="Google Shape;608;p4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39</a:t>
            </a:fld>
            <a:endParaRPr/>
          </a:p>
        </p:txBody>
      </p:sp>
      <p:grpSp>
        <p:nvGrpSpPr>
          <p:cNvPr id="609" name="Google Shape;609;p43"/>
          <p:cNvGrpSpPr/>
          <p:nvPr/>
        </p:nvGrpSpPr>
        <p:grpSpPr>
          <a:xfrm>
            <a:off x="6708022" y="2995936"/>
            <a:ext cx="3350378" cy="2795264"/>
            <a:chOff x="6874450" y="2814003"/>
            <a:chExt cx="3691950" cy="2866600"/>
          </a:xfrm>
        </p:grpSpPr>
        <p:sp>
          <p:nvSpPr>
            <p:cNvPr id="610" name="Google Shape;610;p43"/>
            <p:cNvSpPr/>
            <p:nvPr/>
          </p:nvSpPr>
          <p:spPr>
            <a:xfrm>
              <a:off x="7575175" y="3337478"/>
              <a:ext cx="2813250" cy="1495125"/>
            </a:xfrm>
            <a:custGeom>
              <a:avLst/>
              <a:gdLst/>
              <a:ahLst/>
              <a:cxnLst/>
              <a:rect l="l" t="t" r="r" b="b"/>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43"/>
            <p:cNvCxnSpPr/>
            <p:nvPr/>
          </p:nvCxnSpPr>
          <p:spPr>
            <a:xfrm flipH="1">
              <a:off x="9613725" y="3699353"/>
              <a:ext cx="366900" cy="635400"/>
            </a:xfrm>
            <a:prstGeom prst="straightConnector1">
              <a:avLst/>
            </a:prstGeom>
            <a:noFill/>
            <a:ln w="19050" cap="flat" cmpd="sng">
              <a:solidFill>
                <a:srgbClr val="CC0000"/>
              </a:solidFill>
              <a:prstDash val="dash"/>
              <a:round/>
              <a:headEnd type="none" w="sm" len="sm"/>
              <a:tailEnd type="none" w="sm" len="sm"/>
            </a:ln>
          </p:spPr>
        </p:cxnSp>
        <p:cxnSp>
          <p:nvCxnSpPr>
            <p:cNvPr id="612" name="Google Shape;612;p43"/>
            <p:cNvCxnSpPr/>
            <p:nvPr/>
          </p:nvCxnSpPr>
          <p:spPr>
            <a:xfrm flipH="1">
              <a:off x="8288575" y="3677753"/>
              <a:ext cx="366900" cy="635400"/>
            </a:xfrm>
            <a:prstGeom prst="straightConnector1">
              <a:avLst/>
            </a:prstGeom>
            <a:noFill/>
            <a:ln w="19050" cap="flat" cmpd="sng">
              <a:solidFill>
                <a:srgbClr val="CC0000"/>
              </a:solidFill>
              <a:prstDash val="dash"/>
              <a:round/>
              <a:headEnd type="none" w="sm" len="sm"/>
              <a:tailEnd type="none" w="sm" len="sm"/>
            </a:ln>
          </p:spPr>
        </p:cxnSp>
        <p:cxnSp>
          <p:nvCxnSpPr>
            <p:cNvPr id="613" name="Google Shape;613;p43"/>
            <p:cNvCxnSpPr/>
            <p:nvPr/>
          </p:nvCxnSpPr>
          <p:spPr>
            <a:xfrm>
              <a:off x="9042875" y="4134853"/>
              <a:ext cx="366900" cy="635400"/>
            </a:xfrm>
            <a:prstGeom prst="straightConnector1">
              <a:avLst/>
            </a:prstGeom>
            <a:noFill/>
            <a:ln w="19050" cap="flat" cmpd="sng">
              <a:solidFill>
                <a:srgbClr val="CC0000"/>
              </a:solidFill>
              <a:prstDash val="dash"/>
              <a:round/>
              <a:headEnd type="none" w="sm" len="sm"/>
              <a:tailEnd type="none" w="sm" len="sm"/>
            </a:ln>
          </p:spPr>
        </p:cxnSp>
        <p:cxnSp>
          <p:nvCxnSpPr>
            <p:cNvPr id="614" name="Google Shape;614;p43"/>
            <p:cNvCxnSpPr/>
            <p:nvPr/>
          </p:nvCxnSpPr>
          <p:spPr>
            <a:xfrm>
              <a:off x="7527650" y="3283603"/>
              <a:ext cx="366900" cy="635400"/>
            </a:xfrm>
            <a:prstGeom prst="straightConnector1">
              <a:avLst/>
            </a:prstGeom>
            <a:noFill/>
            <a:ln w="19050" cap="flat" cmpd="sng">
              <a:solidFill>
                <a:srgbClr val="CC0000"/>
              </a:solidFill>
              <a:prstDash val="dash"/>
              <a:round/>
              <a:headEnd type="none" w="sm" len="sm"/>
              <a:tailEnd type="none" w="sm" len="sm"/>
            </a:ln>
          </p:spPr>
        </p:cxnSp>
        <p:cxnSp>
          <p:nvCxnSpPr>
            <p:cNvPr id="615" name="Google Shape;615;p43"/>
            <p:cNvCxnSpPr/>
            <p:nvPr/>
          </p:nvCxnSpPr>
          <p:spPr>
            <a:xfrm>
              <a:off x="7377500" y="2916253"/>
              <a:ext cx="0" cy="2548200"/>
            </a:xfrm>
            <a:prstGeom prst="straightConnector1">
              <a:avLst/>
            </a:prstGeom>
            <a:noFill/>
            <a:ln w="28575" cap="flat" cmpd="sng">
              <a:solidFill>
                <a:schemeClr val="dk2"/>
              </a:solidFill>
              <a:prstDash val="dash"/>
              <a:round/>
              <a:headEnd type="none" w="sm" len="sm"/>
              <a:tailEnd type="none" w="sm" len="sm"/>
            </a:ln>
          </p:spPr>
        </p:cxnSp>
        <p:cxnSp>
          <p:nvCxnSpPr>
            <p:cNvPr id="616" name="Google Shape;616;p43"/>
            <p:cNvCxnSpPr/>
            <p:nvPr/>
          </p:nvCxnSpPr>
          <p:spPr>
            <a:xfrm>
              <a:off x="6874450" y="5231078"/>
              <a:ext cx="3485400" cy="0"/>
            </a:xfrm>
            <a:prstGeom prst="straightConnector1">
              <a:avLst/>
            </a:prstGeom>
            <a:noFill/>
            <a:ln w="28575" cap="flat" cmpd="sng">
              <a:solidFill>
                <a:schemeClr val="dk2"/>
              </a:solidFill>
              <a:prstDash val="dash"/>
              <a:round/>
              <a:headEnd type="none" w="sm" len="sm"/>
              <a:tailEnd type="none" w="sm" len="sm"/>
            </a:ln>
          </p:spPr>
        </p:cxnSp>
        <p:sp>
          <p:nvSpPr>
            <p:cNvPr id="617" name="Google Shape;617;p43"/>
            <p:cNvSpPr txBox="1"/>
            <p:nvPr/>
          </p:nvSpPr>
          <p:spPr>
            <a:xfrm>
              <a:off x="6964500" y="2877828"/>
              <a:ext cx="413100" cy="4323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L</a:t>
              </a:r>
              <a:endParaRPr sz="1350" b="1">
                <a:solidFill>
                  <a:schemeClr val="dk1"/>
                </a:solidFill>
                <a:latin typeface="Calibri"/>
                <a:ea typeface="Calibri"/>
                <a:cs typeface="Calibri"/>
                <a:sym typeface="Calibri"/>
              </a:endParaRPr>
            </a:p>
          </p:txBody>
        </p:sp>
        <p:sp>
          <p:nvSpPr>
            <p:cNvPr id="618" name="Google Shape;618;p43"/>
            <p:cNvSpPr txBox="1"/>
            <p:nvPr/>
          </p:nvSpPr>
          <p:spPr>
            <a:xfrm>
              <a:off x="10153300" y="5248303"/>
              <a:ext cx="413100" cy="4323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w</a:t>
              </a:r>
              <a:endParaRPr sz="1350">
                <a:solidFill>
                  <a:schemeClr val="dk1"/>
                </a:solidFill>
                <a:latin typeface="Calibri"/>
                <a:ea typeface="Calibri"/>
                <a:cs typeface="Calibri"/>
                <a:sym typeface="Calibri"/>
              </a:endParaRPr>
            </a:p>
          </p:txBody>
        </p:sp>
        <p:sp>
          <p:nvSpPr>
            <p:cNvPr id="619" name="Google Shape;619;p43"/>
            <p:cNvSpPr/>
            <p:nvPr/>
          </p:nvSpPr>
          <p:spPr>
            <a:xfrm>
              <a:off x="7619900" y="3510103"/>
              <a:ext cx="182400" cy="182400"/>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20" name="Google Shape;620;p43"/>
            <p:cNvCxnSpPr/>
            <p:nvPr/>
          </p:nvCxnSpPr>
          <p:spPr>
            <a:xfrm>
              <a:off x="7802300" y="3601303"/>
              <a:ext cx="334500" cy="0"/>
            </a:xfrm>
            <a:prstGeom prst="straightConnector1">
              <a:avLst/>
            </a:prstGeom>
            <a:noFill/>
            <a:ln w="19050" cap="flat" cmpd="sng">
              <a:solidFill>
                <a:srgbClr val="CC0000"/>
              </a:solidFill>
              <a:prstDash val="solid"/>
              <a:round/>
              <a:headEnd type="none" w="sm" len="sm"/>
              <a:tailEnd type="triangle" w="med" len="med"/>
            </a:ln>
          </p:spPr>
        </p:cxnSp>
        <p:sp>
          <p:nvSpPr>
            <p:cNvPr id="621" name="Google Shape;621;p43"/>
            <p:cNvSpPr/>
            <p:nvPr/>
          </p:nvSpPr>
          <p:spPr>
            <a:xfrm>
              <a:off x="9705971" y="3919072"/>
              <a:ext cx="182400" cy="182400"/>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22" name="Google Shape;622;p43"/>
            <p:cNvCxnSpPr/>
            <p:nvPr/>
          </p:nvCxnSpPr>
          <p:spPr>
            <a:xfrm rot="10800000">
              <a:off x="9428771" y="4010272"/>
              <a:ext cx="277200" cy="0"/>
            </a:xfrm>
            <a:prstGeom prst="straightConnector1">
              <a:avLst/>
            </a:prstGeom>
            <a:noFill/>
            <a:ln w="19050" cap="flat" cmpd="sng">
              <a:solidFill>
                <a:srgbClr val="CC0000"/>
              </a:solidFill>
              <a:prstDash val="solid"/>
              <a:round/>
              <a:headEnd type="none" w="sm" len="sm"/>
              <a:tailEnd type="triangle" w="med" len="med"/>
            </a:ln>
          </p:spPr>
        </p:cxnSp>
        <p:sp>
          <p:nvSpPr>
            <p:cNvPr id="623" name="Google Shape;623;p43"/>
            <p:cNvSpPr/>
            <p:nvPr/>
          </p:nvSpPr>
          <p:spPr>
            <a:xfrm rot="4578386">
              <a:off x="8363975" y="3904201"/>
              <a:ext cx="182487" cy="182487"/>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24" name="Google Shape;624;p43"/>
            <p:cNvCxnSpPr/>
            <p:nvPr/>
          </p:nvCxnSpPr>
          <p:spPr>
            <a:xfrm rot="10800000">
              <a:off x="8131669" y="4017045"/>
              <a:ext cx="234900" cy="0"/>
            </a:xfrm>
            <a:prstGeom prst="straightConnector1">
              <a:avLst/>
            </a:prstGeom>
            <a:noFill/>
            <a:ln w="19050" cap="flat" cmpd="sng">
              <a:solidFill>
                <a:srgbClr val="CC0000"/>
              </a:solidFill>
              <a:prstDash val="solid"/>
              <a:round/>
              <a:headEnd type="none" w="sm" len="sm"/>
              <a:tailEnd type="triangle" w="med" len="med"/>
            </a:ln>
          </p:spPr>
        </p:cxnSp>
        <p:sp>
          <p:nvSpPr>
            <p:cNvPr id="625" name="Google Shape;625;p43"/>
            <p:cNvSpPr/>
            <p:nvPr/>
          </p:nvSpPr>
          <p:spPr>
            <a:xfrm>
              <a:off x="9141744" y="4356762"/>
              <a:ext cx="182400" cy="182400"/>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26" name="Google Shape;626;p43"/>
            <p:cNvCxnSpPr/>
            <p:nvPr/>
          </p:nvCxnSpPr>
          <p:spPr>
            <a:xfrm>
              <a:off x="9324144" y="4447962"/>
              <a:ext cx="223800" cy="0"/>
            </a:xfrm>
            <a:prstGeom prst="straightConnector1">
              <a:avLst/>
            </a:prstGeom>
            <a:noFill/>
            <a:ln w="19050" cap="flat" cmpd="sng">
              <a:solidFill>
                <a:srgbClr val="CC0000"/>
              </a:solidFill>
              <a:prstDash val="solid"/>
              <a:round/>
              <a:headEnd type="none" w="sm" len="sm"/>
              <a:tailEnd type="triangle" w="med" len="med"/>
            </a:ln>
          </p:spPr>
        </p:cxnSp>
        <p:sp>
          <p:nvSpPr>
            <p:cNvPr id="627" name="Google Shape;627;p43"/>
            <p:cNvSpPr/>
            <p:nvPr/>
          </p:nvSpPr>
          <p:spPr>
            <a:xfrm>
              <a:off x="8780472" y="3130224"/>
              <a:ext cx="182400" cy="182400"/>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28" name="Google Shape;628;p43"/>
            <p:cNvCxnSpPr/>
            <p:nvPr/>
          </p:nvCxnSpPr>
          <p:spPr>
            <a:xfrm>
              <a:off x="8962872" y="3221424"/>
              <a:ext cx="287100" cy="0"/>
            </a:xfrm>
            <a:prstGeom prst="straightConnector1">
              <a:avLst/>
            </a:prstGeom>
            <a:noFill/>
            <a:ln w="19050" cap="flat" cmpd="sng">
              <a:solidFill>
                <a:srgbClr val="CC0000"/>
              </a:solidFill>
              <a:prstDash val="solid"/>
              <a:round/>
              <a:headEnd type="none" w="sm" len="sm"/>
              <a:tailEnd type="triangle" w="med" len="med"/>
            </a:ln>
          </p:spPr>
        </p:cxnSp>
        <p:cxnSp>
          <p:nvCxnSpPr>
            <p:cNvPr id="629" name="Google Shape;629;p43"/>
            <p:cNvCxnSpPr/>
            <p:nvPr/>
          </p:nvCxnSpPr>
          <p:spPr>
            <a:xfrm rot="10800000">
              <a:off x="8474772" y="3221424"/>
              <a:ext cx="305700" cy="0"/>
            </a:xfrm>
            <a:prstGeom prst="straightConnector1">
              <a:avLst/>
            </a:prstGeom>
            <a:noFill/>
            <a:ln w="19050" cap="flat" cmpd="sng">
              <a:solidFill>
                <a:srgbClr val="CC0000"/>
              </a:solidFill>
              <a:prstDash val="solid"/>
              <a:round/>
              <a:headEnd type="none" w="sm" len="sm"/>
              <a:tailEnd type="triangle" w="med" len="med"/>
            </a:ln>
          </p:spPr>
        </p:cxnSp>
        <p:sp>
          <p:nvSpPr>
            <p:cNvPr id="630" name="Google Shape;630;p43"/>
            <p:cNvSpPr txBox="1"/>
            <p:nvPr/>
          </p:nvSpPr>
          <p:spPr>
            <a:xfrm>
              <a:off x="8415025" y="2814003"/>
              <a:ext cx="238200" cy="2382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631" name="Google Shape;631;p43"/>
            <p:cNvSpPr txBox="1"/>
            <p:nvPr/>
          </p:nvSpPr>
          <p:spPr>
            <a:xfrm>
              <a:off x="9024625" y="2814003"/>
              <a:ext cx="238200" cy="2382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cxnSp>
          <p:nvCxnSpPr>
            <p:cNvPr id="632" name="Google Shape;632;p43"/>
            <p:cNvCxnSpPr/>
            <p:nvPr/>
          </p:nvCxnSpPr>
          <p:spPr>
            <a:xfrm>
              <a:off x="7711100" y="3692503"/>
              <a:ext cx="0" cy="1520100"/>
            </a:xfrm>
            <a:prstGeom prst="straightConnector1">
              <a:avLst/>
            </a:prstGeom>
            <a:noFill/>
            <a:ln w="19050" cap="flat" cmpd="sng">
              <a:solidFill>
                <a:srgbClr val="CC0000"/>
              </a:solidFill>
              <a:prstDash val="dash"/>
              <a:round/>
              <a:headEnd type="none" w="sm" len="sm"/>
              <a:tailEnd type="none" w="sm" len="sm"/>
            </a:ln>
          </p:spPr>
        </p:cxnSp>
        <p:cxnSp>
          <p:nvCxnSpPr>
            <p:cNvPr id="633" name="Google Shape;633;p43"/>
            <p:cNvCxnSpPr/>
            <p:nvPr/>
          </p:nvCxnSpPr>
          <p:spPr>
            <a:xfrm>
              <a:off x="8476819" y="4084095"/>
              <a:ext cx="0" cy="1168200"/>
            </a:xfrm>
            <a:prstGeom prst="straightConnector1">
              <a:avLst/>
            </a:prstGeom>
            <a:noFill/>
            <a:ln w="19050" cap="flat" cmpd="sng">
              <a:solidFill>
                <a:srgbClr val="CC0000"/>
              </a:solidFill>
              <a:prstDash val="dash"/>
              <a:round/>
              <a:headEnd type="none" w="sm" len="sm"/>
              <a:tailEnd type="none" w="sm" len="sm"/>
            </a:ln>
          </p:spPr>
        </p:cxnSp>
        <p:cxnSp>
          <p:nvCxnSpPr>
            <p:cNvPr id="634" name="Google Shape;634;p43"/>
            <p:cNvCxnSpPr/>
            <p:nvPr/>
          </p:nvCxnSpPr>
          <p:spPr>
            <a:xfrm>
              <a:off x="9797171" y="4101472"/>
              <a:ext cx="0" cy="1101300"/>
            </a:xfrm>
            <a:prstGeom prst="straightConnector1">
              <a:avLst/>
            </a:prstGeom>
            <a:noFill/>
            <a:ln w="19050" cap="flat" cmpd="sng">
              <a:solidFill>
                <a:srgbClr val="CC0000"/>
              </a:solidFill>
              <a:prstDash val="dash"/>
              <a:round/>
              <a:headEnd type="none" w="sm" len="sm"/>
              <a:tailEnd type="none" w="sm" len="sm"/>
            </a:ln>
          </p:spPr>
        </p:cxnSp>
        <p:cxnSp>
          <p:nvCxnSpPr>
            <p:cNvPr id="635" name="Google Shape;635;p43"/>
            <p:cNvCxnSpPr/>
            <p:nvPr/>
          </p:nvCxnSpPr>
          <p:spPr>
            <a:xfrm>
              <a:off x="9232944" y="4539162"/>
              <a:ext cx="0" cy="668400"/>
            </a:xfrm>
            <a:prstGeom prst="straightConnector1">
              <a:avLst/>
            </a:prstGeom>
            <a:noFill/>
            <a:ln w="19050" cap="flat" cmpd="sng">
              <a:solidFill>
                <a:srgbClr val="CC0000"/>
              </a:solidFill>
              <a:prstDash val="dash"/>
              <a:round/>
              <a:headEnd type="none" w="sm" len="sm"/>
              <a:tailEnd type="none" w="sm" len="sm"/>
            </a:ln>
          </p:spPr>
        </p:cxnSp>
      </p:grpSp>
      <p:sp>
        <p:nvSpPr>
          <p:cNvPr id="636" name="Google Shape;636;p43"/>
          <p:cNvSpPr txBox="1"/>
          <p:nvPr/>
        </p:nvSpPr>
        <p:spPr>
          <a:xfrm>
            <a:off x="6824459" y="1894173"/>
            <a:ext cx="2859437" cy="701218"/>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Next</a:t>
            </a:r>
            <a:endParaRPr/>
          </a:p>
        </p:txBody>
      </p:sp>
      <p:sp>
        <p:nvSpPr>
          <p:cNvPr id="272" name="Google Shape;272;p9"/>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Learn different algorithms for</a:t>
            </a:r>
            <a:endParaRPr/>
          </a:p>
          <a:p>
            <a:pPr marL="457200" lvl="1" indent="-182880" algn="l" rtl="0">
              <a:spcBef>
                <a:spcPts val="640"/>
              </a:spcBef>
              <a:spcAft>
                <a:spcPts val="0"/>
              </a:spcAft>
              <a:buSzPts val="2720"/>
              <a:buChar char="•"/>
            </a:pPr>
            <a:r>
              <a:rPr lang="en-US"/>
              <a:t>Prediction/regression</a:t>
            </a:r>
            <a:endParaRPr/>
          </a:p>
          <a:p>
            <a:pPr marL="457200" lvl="1" indent="-182880" algn="l" rtl="0">
              <a:spcBef>
                <a:spcPts val="640"/>
              </a:spcBef>
              <a:spcAft>
                <a:spcPts val="0"/>
              </a:spcAft>
              <a:buSzPts val="2720"/>
              <a:buChar char="•"/>
            </a:pPr>
            <a:r>
              <a:rPr lang="en-US"/>
              <a:t>Classification</a:t>
            </a:r>
            <a:endParaRPr/>
          </a:p>
          <a:p>
            <a:pPr marL="457200" lvl="1" indent="-182880" algn="l" rtl="0">
              <a:spcBef>
                <a:spcPts val="640"/>
              </a:spcBef>
              <a:spcAft>
                <a:spcPts val="0"/>
              </a:spcAft>
              <a:buSzPts val="2720"/>
              <a:buChar char="•"/>
            </a:pPr>
            <a:r>
              <a:rPr lang="en-US"/>
              <a:t>Clustering </a:t>
            </a:r>
            <a:endParaRPr/>
          </a:p>
        </p:txBody>
      </p:sp>
      <p:sp>
        <p:nvSpPr>
          <p:cNvPr id="273" name="Google Shape;273;p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
        <p:nvSpPr>
          <p:cNvPr id="274" name="Google Shape;274;p9"/>
          <p:cNvSpPr/>
          <p:nvPr/>
        </p:nvSpPr>
        <p:spPr>
          <a:xfrm>
            <a:off x="6934200" y="1219200"/>
            <a:ext cx="2966663" cy="539393"/>
          </a:xfrm>
          <a:prstGeom prst="rect">
            <a:avLst/>
          </a:prstGeom>
          <a:solidFill>
            <a:srgbClr val="F5DEDA"/>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Ask an interesting question</a:t>
            </a:r>
            <a:endParaRPr/>
          </a:p>
        </p:txBody>
      </p:sp>
      <p:sp>
        <p:nvSpPr>
          <p:cNvPr id="275" name="Google Shape;275;p9"/>
          <p:cNvSpPr/>
          <p:nvPr/>
        </p:nvSpPr>
        <p:spPr>
          <a:xfrm>
            <a:off x="6934200" y="1866025"/>
            <a:ext cx="2966663" cy="539393"/>
          </a:xfrm>
          <a:prstGeom prst="rect">
            <a:avLst/>
          </a:prstGeom>
          <a:solidFill>
            <a:srgbClr val="ECBFB5"/>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chemeClr val="lt1"/>
              </a:solidFill>
              <a:latin typeface="Calibri"/>
              <a:ea typeface="Calibri"/>
              <a:cs typeface="Calibri"/>
              <a:sym typeface="Calibri"/>
            </a:endParaRPr>
          </a:p>
        </p:txBody>
      </p:sp>
      <p:sp>
        <p:nvSpPr>
          <p:cNvPr id="276" name="Google Shape;276;p9"/>
          <p:cNvSpPr/>
          <p:nvPr/>
        </p:nvSpPr>
        <p:spPr>
          <a:xfrm>
            <a:off x="6934199" y="2512851"/>
            <a:ext cx="2966663" cy="539393"/>
          </a:xfrm>
          <a:prstGeom prst="rect">
            <a:avLst/>
          </a:prstGeom>
          <a:solidFill>
            <a:srgbClr val="E3A091"/>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chemeClr val="lt1"/>
              </a:solidFill>
              <a:latin typeface="Calibri"/>
              <a:ea typeface="Calibri"/>
              <a:cs typeface="Calibri"/>
              <a:sym typeface="Calibri"/>
            </a:endParaRPr>
          </a:p>
        </p:txBody>
      </p:sp>
      <p:sp>
        <p:nvSpPr>
          <p:cNvPr id="277" name="Google Shape;277;p9"/>
          <p:cNvSpPr/>
          <p:nvPr/>
        </p:nvSpPr>
        <p:spPr>
          <a:xfrm>
            <a:off x="6934198" y="3157955"/>
            <a:ext cx="2966663" cy="539393"/>
          </a:xfrm>
          <a:prstGeom prst="rect">
            <a:avLst/>
          </a:prstGeom>
          <a:solidFill>
            <a:srgbClr val="A8422A"/>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chemeClr val="lt1"/>
              </a:solidFill>
              <a:latin typeface="Calibri"/>
              <a:ea typeface="Calibri"/>
              <a:cs typeface="Calibri"/>
              <a:sym typeface="Calibri"/>
            </a:endParaRPr>
          </a:p>
        </p:txBody>
      </p:sp>
      <p:sp>
        <p:nvSpPr>
          <p:cNvPr id="278" name="Google Shape;278;p9"/>
          <p:cNvSpPr/>
          <p:nvPr/>
        </p:nvSpPr>
        <p:spPr>
          <a:xfrm>
            <a:off x="6934198" y="3803059"/>
            <a:ext cx="2966663" cy="539393"/>
          </a:xfrm>
          <a:prstGeom prst="rect">
            <a:avLst/>
          </a:prstGeom>
          <a:solidFill>
            <a:srgbClr val="702C1C"/>
          </a:solidFill>
          <a:ln w="9525" cap="flat" cmpd="sng">
            <a:solidFill>
              <a:schemeClr val="accent1"/>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chemeClr val="lt1"/>
              </a:solidFill>
              <a:latin typeface="Calibri"/>
              <a:ea typeface="Calibri"/>
              <a:cs typeface="Calibri"/>
              <a:sym typeface="Calibri"/>
            </a:endParaRPr>
          </a:p>
        </p:txBody>
      </p:sp>
      <p:sp>
        <p:nvSpPr>
          <p:cNvPr id="279" name="Google Shape;279;p9"/>
          <p:cNvSpPr/>
          <p:nvPr/>
        </p:nvSpPr>
        <p:spPr>
          <a:xfrm>
            <a:off x="7674376" y="1962596"/>
            <a:ext cx="148630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Get the Data</a:t>
            </a:r>
            <a:endParaRPr/>
          </a:p>
        </p:txBody>
      </p:sp>
      <p:sp>
        <p:nvSpPr>
          <p:cNvPr id="280" name="Google Shape;280;p9"/>
          <p:cNvSpPr/>
          <p:nvPr/>
        </p:nvSpPr>
        <p:spPr>
          <a:xfrm>
            <a:off x="7547739" y="3254527"/>
            <a:ext cx="173957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D8D8D8"/>
                </a:solidFill>
                <a:latin typeface="Calibri"/>
                <a:ea typeface="Calibri"/>
                <a:cs typeface="Calibri"/>
                <a:sym typeface="Calibri"/>
              </a:rPr>
              <a:t>Model the Data</a:t>
            </a:r>
            <a:endParaRPr/>
          </a:p>
        </p:txBody>
      </p:sp>
      <p:sp>
        <p:nvSpPr>
          <p:cNvPr id="281" name="Google Shape;281;p9"/>
          <p:cNvSpPr/>
          <p:nvPr/>
        </p:nvSpPr>
        <p:spPr>
          <a:xfrm>
            <a:off x="6848347" y="3922714"/>
            <a:ext cx="3138360"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lt1"/>
                </a:solidFill>
                <a:latin typeface="Calibri"/>
                <a:ea typeface="Calibri"/>
                <a:cs typeface="Calibri"/>
                <a:sym typeface="Calibri"/>
              </a:rPr>
              <a:t>Communicate/Visualize the Results</a:t>
            </a:r>
            <a:endParaRPr/>
          </a:p>
        </p:txBody>
      </p:sp>
      <p:sp>
        <p:nvSpPr>
          <p:cNvPr id="282" name="Google Shape;282;p9"/>
          <p:cNvSpPr/>
          <p:nvPr/>
        </p:nvSpPr>
        <p:spPr>
          <a:xfrm>
            <a:off x="6849568" y="2627960"/>
            <a:ext cx="313592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Explore and Preprocess the Data</a:t>
            </a:r>
            <a:endParaRPr/>
          </a:p>
        </p:txBody>
      </p:sp>
      <p:sp>
        <p:nvSpPr>
          <p:cNvPr id="283" name="Google Shape;283;p9"/>
          <p:cNvSpPr/>
          <p:nvPr/>
        </p:nvSpPr>
        <p:spPr>
          <a:xfrm rot="3844984">
            <a:off x="10106001" y="3019483"/>
            <a:ext cx="533400" cy="645104"/>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Batch Gradient Descent</a:t>
            </a:r>
            <a:endParaRPr/>
          </a:p>
        </p:txBody>
      </p:sp>
      <p:sp>
        <p:nvSpPr>
          <p:cNvPr id="643" name="Google Shape;643;p44"/>
          <p:cNvSpPr txBox="1">
            <a:spLocks noGrp="1"/>
          </p:cNvSpPr>
          <p:nvPr>
            <p:ph type="body" idx="1"/>
          </p:nvPr>
        </p:nvSpPr>
        <p:spPr>
          <a:xfrm>
            <a:off x="720328" y="1226256"/>
            <a:ext cx="9261872" cy="4945943"/>
          </a:xfrm>
          <a:prstGeom prst="rect">
            <a:avLst/>
          </a:prstGeom>
          <a:noFill/>
          <a:ln>
            <a:noFill/>
          </a:ln>
        </p:spPr>
        <p:txBody>
          <a:bodyPr spcFirstLastPara="1" wrap="square" lIns="91425" tIns="45700" rIns="91425" bIns="45700" anchor="t" anchorCtr="0">
            <a:normAutofit/>
          </a:bodyPr>
          <a:lstStyle/>
          <a:p>
            <a:pPr marL="457200" lvl="1" indent="-182880" algn="l" rtl="0">
              <a:spcBef>
                <a:spcPts val="0"/>
              </a:spcBef>
              <a:spcAft>
                <a:spcPts val="0"/>
              </a:spcAft>
              <a:buSzPts val="2720"/>
              <a:buChar char="•"/>
            </a:pPr>
            <a:r>
              <a:rPr lang="en-US" sz="2800" dirty="0"/>
              <a:t>Utilize </a:t>
            </a:r>
            <a:r>
              <a:rPr lang="en-US" sz="2800" dirty="0">
                <a:solidFill>
                  <a:srgbClr val="FF0000"/>
                </a:solidFill>
              </a:rPr>
              <a:t>all the data</a:t>
            </a:r>
            <a:r>
              <a:rPr lang="en-US" sz="2800" dirty="0"/>
              <a:t> to calculate gradient</a:t>
            </a:r>
            <a:endParaRPr sz="2800" dirty="0"/>
          </a:p>
          <a:p>
            <a:pPr marL="457200" lvl="1" indent="-182880" algn="l" rtl="0">
              <a:spcBef>
                <a:spcPts val="640"/>
              </a:spcBef>
              <a:spcAft>
                <a:spcPts val="0"/>
              </a:spcAft>
              <a:buSzPts val="2720"/>
              <a:buChar char="•"/>
            </a:pPr>
            <a:r>
              <a:rPr lang="en-US" sz="2800" dirty="0"/>
              <a:t>Move in the direction of </a:t>
            </a:r>
            <a:r>
              <a:rPr lang="en-US" sz="2800" dirty="0">
                <a:solidFill>
                  <a:srgbClr val="FF0000"/>
                </a:solidFill>
              </a:rPr>
              <a:t>steepest</a:t>
            </a:r>
            <a:r>
              <a:rPr lang="en-US" sz="2800" dirty="0"/>
              <a:t> descend</a:t>
            </a:r>
            <a:endParaRPr sz="2800" dirty="0"/>
          </a:p>
          <a:p>
            <a:pPr marL="205740" lvl="1" indent="0" algn="l" rtl="0">
              <a:spcBef>
                <a:spcPts val="640"/>
              </a:spcBef>
              <a:spcAft>
                <a:spcPts val="0"/>
              </a:spcAft>
              <a:buSzPts val="2720"/>
              <a:buNone/>
            </a:pPr>
            <a:r>
              <a:rPr lang="en-US" sz="2800" dirty="0"/>
              <a:t>  Repeat until converge {</a:t>
            </a:r>
            <a:endParaRPr sz="2800" dirty="0"/>
          </a:p>
          <a:p>
            <a:pPr marL="205740" lvl="1" indent="0" algn="l" rtl="0">
              <a:spcBef>
                <a:spcPts val="640"/>
              </a:spcBef>
              <a:spcAft>
                <a:spcPts val="0"/>
              </a:spcAft>
              <a:buSzPts val="2720"/>
              <a:buNone/>
            </a:pPr>
            <a:endParaRPr lang="en-US" sz="2800" dirty="0"/>
          </a:p>
          <a:p>
            <a:pPr marL="205740" lvl="1" indent="0" algn="l" rtl="0">
              <a:spcBef>
                <a:spcPts val="640"/>
              </a:spcBef>
              <a:spcAft>
                <a:spcPts val="0"/>
              </a:spcAft>
              <a:buSzPts val="2720"/>
              <a:buNone/>
            </a:pPr>
            <a:endParaRPr sz="2800" dirty="0"/>
          </a:p>
          <a:p>
            <a:pPr marL="205740" lvl="1" indent="0" algn="l" rtl="0">
              <a:spcBef>
                <a:spcPts val="640"/>
              </a:spcBef>
              <a:spcAft>
                <a:spcPts val="0"/>
              </a:spcAft>
              <a:buSzPts val="2720"/>
              <a:buNone/>
            </a:pPr>
            <a:r>
              <a:rPr lang="en-US" sz="2800" dirty="0"/>
              <a:t>  }</a:t>
            </a:r>
            <a:endParaRPr sz="2800" dirty="0"/>
          </a:p>
          <a:p>
            <a:pPr marL="457200" lvl="1" indent="-10159" algn="l" rtl="0">
              <a:spcBef>
                <a:spcPts val="640"/>
              </a:spcBef>
              <a:spcAft>
                <a:spcPts val="0"/>
              </a:spcAft>
              <a:buSzPts val="2720"/>
              <a:buNone/>
            </a:pPr>
            <a:endParaRPr sz="2800" dirty="0"/>
          </a:p>
          <a:p>
            <a:pPr marL="457200" lvl="1" indent="-10159" algn="l" rtl="0">
              <a:spcBef>
                <a:spcPts val="640"/>
              </a:spcBef>
              <a:spcAft>
                <a:spcPts val="0"/>
              </a:spcAft>
              <a:buSzPts val="2720"/>
              <a:buNone/>
            </a:pPr>
            <a:endParaRPr sz="2800" dirty="0"/>
          </a:p>
        </p:txBody>
      </p:sp>
      <p:sp>
        <p:nvSpPr>
          <p:cNvPr id="644" name="Google Shape;644;p4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40</a:t>
            </a:fld>
            <a:endParaRPr>
              <a:solidFill>
                <a:srgbClr val="000000"/>
              </a:solidFill>
            </a:endParaRPr>
          </a:p>
        </p:txBody>
      </p:sp>
      <p:sp>
        <p:nvSpPr>
          <p:cNvPr id="645" name="Google Shape;645;p44" descr="http://upload.wikimedia.org/wikipedia/commons/thumb/f/ff/Gradient_descent.svg/350px-Gradient_descent.svg.png"/>
          <p:cNvSpPr/>
          <p:nvPr/>
        </p:nvSpPr>
        <p:spPr>
          <a:xfrm>
            <a:off x="2783682" y="-428625"/>
            <a:ext cx="2500313" cy="2678906"/>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646" name="Google Shape;646;p44"/>
          <p:cNvSpPr txBox="1"/>
          <p:nvPr/>
        </p:nvSpPr>
        <p:spPr>
          <a:xfrm>
            <a:off x="2719252" y="2816530"/>
            <a:ext cx="4709449" cy="607218"/>
          </a:xfrm>
          <a:prstGeom prst="rect">
            <a:avLst/>
          </a:prstGeom>
          <a:blipFill rotWithShape="1">
            <a:blip r:embed="rId3">
              <a:alphaModFix/>
            </a:blip>
            <a:stretch>
              <a:fillRect b="-199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47" name="Google Shape;647;p44"/>
          <p:cNvSpPr txBox="1"/>
          <p:nvPr/>
        </p:nvSpPr>
        <p:spPr>
          <a:xfrm>
            <a:off x="2192079" y="4278512"/>
            <a:ext cx="7239000" cy="1294842"/>
          </a:xfrm>
          <a:prstGeom prst="rect">
            <a:avLst/>
          </a:prstGeom>
          <a:blipFill rotWithShape="1">
            <a:blip r:embed="rId4">
              <a:alphaModFix/>
            </a:blip>
            <a:stretch>
              <a:fillRect l="-92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48" name="Google Shape;648;p44"/>
          <p:cNvSpPr txBox="1"/>
          <p:nvPr/>
        </p:nvSpPr>
        <p:spPr>
          <a:xfrm>
            <a:off x="6434004" y="2960787"/>
            <a:ext cx="1346331" cy="338554"/>
          </a:xfrm>
          <a:prstGeom prst="rect">
            <a:avLst/>
          </a:prstGeom>
          <a:blipFill rotWithShape="1">
            <a:blip r:embed="rId5">
              <a:alphaModFix/>
            </a:blip>
            <a:stretch>
              <a:fillRect l="-2259" t="-5453" b="-2363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649" name="Google Shape;649;p44"/>
          <p:cNvSpPr txBox="1"/>
          <p:nvPr/>
        </p:nvSpPr>
        <p:spPr>
          <a:xfrm flipH="1">
            <a:off x="3467100" y="5865071"/>
            <a:ext cx="5257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Total loss vs. loss of a single data point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4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0000"/>
              </a:buClr>
              <a:buSzPts val="4400"/>
              <a:buFont typeface="Calibri"/>
              <a:buNone/>
            </a:pPr>
            <a:r>
              <a:rPr lang="en-US">
                <a:solidFill>
                  <a:srgbClr val="FF0000"/>
                </a:solidFill>
              </a:rPr>
              <a:t>Stochastic</a:t>
            </a:r>
            <a:r>
              <a:rPr lang="en-US"/>
              <a:t> Gradient Descent</a:t>
            </a:r>
            <a:endParaRPr/>
          </a:p>
        </p:txBody>
      </p:sp>
      <p:sp>
        <p:nvSpPr>
          <p:cNvPr id="655" name="Google Shape;655;p45"/>
          <p:cNvSpPr txBox="1">
            <a:spLocks noGrp="1"/>
          </p:cNvSpPr>
          <p:nvPr>
            <p:ph type="body" idx="1"/>
          </p:nvPr>
        </p:nvSpPr>
        <p:spPr>
          <a:xfrm>
            <a:off x="609600" y="1143000"/>
            <a:ext cx="10972800" cy="5334000"/>
          </a:xfrm>
          <a:prstGeom prst="rect">
            <a:avLst/>
          </a:prstGeom>
          <a:blipFill rotWithShape="1">
            <a:blip r:embed="rId3">
              <a:alphaModFix/>
            </a:blip>
            <a:stretch>
              <a:fillRect t="-1484"/>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656" name="Google Shape;656;p4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41</a:t>
            </a:fld>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4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Gradient Descent: considerations</a:t>
            </a:r>
            <a:endParaRPr/>
          </a:p>
        </p:txBody>
      </p:sp>
      <p:sp>
        <p:nvSpPr>
          <p:cNvPr id="663" name="Google Shape;663;p46"/>
          <p:cNvSpPr txBox="1">
            <a:spLocks noGrp="1"/>
          </p:cNvSpPr>
          <p:nvPr>
            <p:ph type="body" idx="1"/>
          </p:nvPr>
        </p:nvSpPr>
        <p:spPr>
          <a:xfrm>
            <a:off x="609600" y="1143000"/>
            <a:ext cx="10896600" cy="5385816"/>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b="1" dirty="0"/>
              <a:t>Gradient Descent Considerations (more in future </a:t>
            </a:r>
            <a:br>
              <a:rPr lang="en-US" sz="2400" b="1" dirty="0"/>
            </a:br>
            <a:r>
              <a:rPr lang="en-US" sz="2400" b="1" dirty="0"/>
              <a:t>lectures)</a:t>
            </a:r>
            <a:endParaRPr sz="2400" dirty="0">
              <a:latin typeface="Karla"/>
              <a:ea typeface="Karla"/>
              <a:cs typeface="Karla"/>
              <a:sym typeface="Karla"/>
            </a:endParaRPr>
          </a:p>
          <a:p>
            <a:pPr marL="257175" lvl="0" indent="-257175" algn="l" rtl="0">
              <a:spcBef>
                <a:spcPts val="2280"/>
              </a:spcBef>
              <a:spcAft>
                <a:spcPts val="0"/>
              </a:spcAft>
              <a:buSzPts val="2040"/>
              <a:buFont typeface="Arial"/>
              <a:buChar char="•"/>
            </a:pPr>
            <a:r>
              <a:rPr lang="en-US" sz="2400" dirty="0">
                <a:latin typeface="Karla"/>
                <a:ea typeface="Karla"/>
                <a:cs typeface="Karla"/>
                <a:sym typeface="Karla"/>
              </a:rPr>
              <a:t>We still need to derive or compute the derivatives.</a:t>
            </a:r>
            <a:endParaRPr dirty="0"/>
          </a:p>
          <a:p>
            <a:pPr marL="257175" lvl="0" indent="-257175" algn="l" rtl="0">
              <a:spcBef>
                <a:spcPts val="2280"/>
              </a:spcBef>
              <a:spcAft>
                <a:spcPts val="0"/>
              </a:spcAft>
              <a:buSzPts val="2040"/>
              <a:buFont typeface="Arial"/>
              <a:buChar char="•"/>
            </a:pPr>
            <a:r>
              <a:rPr lang="en-US" sz="2400" dirty="0">
                <a:latin typeface="Karla"/>
                <a:ea typeface="Karla"/>
                <a:cs typeface="Karla"/>
                <a:sym typeface="Karla"/>
              </a:rPr>
              <a:t>We need to know what is the learning rate or how </a:t>
            </a:r>
            <a:br>
              <a:rPr lang="en-US" sz="2400" dirty="0">
                <a:latin typeface="Karla"/>
                <a:ea typeface="Karla"/>
                <a:cs typeface="Karla"/>
                <a:sym typeface="Karla"/>
              </a:rPr>
            </a:br>
            <a:r>
              <a:rPr lang="en-US" sz="2400" dirty="0">
                <a:latin typeface="Karla"/>
                <a:ea typeface="Karla"/>
                <a:cs typeface="Karla"/>
                <a:sym typeface="Karla"/>
              </a:rPr>
              <a:t>to set it.</a:t>
            </a:r>
            <a:endParaRPr dirty="0"/>
          </a:p>
          <a:p>
            <a:pPr marL="257175" lvl="0" indent="-257175" algn="l" rtl="0">
              <a:spcBef>
                <a:spcPts val="2280"/>
              </a:spcBef>
              <a:spcAft>
                <a:spcPts val="0"/>
              </a:spcAft>
              <a:buSzPts val="2040"/>
              <a:buFont typeface="Arial"/>
              <a:buChar char="•"/>
            </a:pPr>
            <a:r>
              <a:rPr lang="en-US" sz="2400" dirty="0">
                <a:latin typeface="Karla"/>
                <a:ea typeface="Karla"/>
                <a:cs typeface="Karla"/>
                <a:sym typeface="Karla"/>
              </a:rPr>
              <a:t>We need to avoid local minima.</a:t>
            </a:r>
            <a:endParaRPr dirty="0"/>
          </a:p>
          <a:p>
            <a:pPr marL="257175" lvl="0" indent="-257175" algn="l" rtl="0">
              <a:spcBef>
                <a:spcPts val="2280"/>
              </a:spcBef>
              <a:spcAft>
                <a:spcPts val="0"/>
              </a:spcAft>
              <a:buSzPts val="2040"/>
              <a:buFont typeface="Arial"/>
              <a:buChar char="•"/>
            </a:pPr>
            <a:r>
              <a:rPr lang="en-US" sz="2400" dirty="0">
                <a:latin typeface="Karla"/>
                <a:ea typeface="Karla"/>
                <a:cs typeface="Karla"/>
                <a:sym typeface="Karla"/>
              </a:rPr>
              <a:t>Finally, the full loss function includes summing up all individual ‘</a:t>
            </a:r>
            <a:r>
              <a:rPr lang="en-US" sz="2400" i="1" dirty="0">
                <a:latin typeface="Karla"/>
                <a:ea typeface="Karla"/>
                <a:cs typeface="Karla"/>
                <a:sym typeface="Karla"/>
              </a:rPr>
              <a:t>errors’.</a:t>
            </a:r>
            <a:r>
              <a:rPr lang="en-US" sz="2400" dirty="0">
                <a:latin typeface="Karla"/>
                <a:ea typeface="Karla"/>
                <a:cs typeface="Karla"/>
                <a:sym typeface="Karla"/>
              </a:rPr>
              <a:t> This can be hundreds of thousands of examples. </a:t>
            </a:r>
            <a:endParaRPr sz="2400" i="1" dirty="0">
              <a:latin typeface="Karla"/>
              <a:ea typeface="Karla"/>
              <a:cs typeface="Karla"/>
              <a:sym typeface="Karla"/>
            </a:endParaRPr>
          </a:p>
        </p:txBody>
      </p:sp>
      <p:sp>
        <p:nvSpPr>
          <p:cNvPr id="664" name="Google Shape;664;p4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42</a:t>
            </a:fld>
            <a:endParaRPr/>
          </a:p>
        </p:txBody>
      </p:sp>
      <p:grpSp>
        <p:nvGrpSpPr>
          <p:cNvPr id="665" name="Google Shape;665;p46"/>
          <p:cNvGrpSpPr/>
          <p:nvPr/>
        </p:nvGrpSpPr>
        <p:grpSpPr>
          <a:xfrm>
            <a:off x="7637069" y="1734238"/>
            <a:ext cx="2768963" cy="2149950"/>
            <a:chOff x="6874450" y="2814003"/>
            <a:chExt cx="3691950" cy="2866600"/>
          </a:xfrm>
        </p:grpSpPr>
        <p:sp>
          <p:nvSpPr>
            <p:cNvPr id="666" name="Google Shape;666;p46"/>
            <p:cNvSpPr/>
            <p:nvPr/>
          </p:nvSpPr>
          <p:spPr>
            <a:xfrm>
              <a:off x="7575175" y="3337478"/>
              <a:ext cx="2813250" cy="1495125"/>
            </a:xfrm>
            <a:custGeom>
              <a:avLst/>
              <a:gdLst/>
              <a:ahLst/>
              <a:cxnLst/>
              <a:rect l="l" t="t" r="r" b="b"/>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 name="Google Shape;667;p46"/>
            <p:cNvCxnSpPr/>
            <p:nvPr/>
          </p:nvCxnSpPr>
          <p:spPr>
            <a:xfrm flipH="1">
              <a:off x="9613725" y="3699353"/>
              <a:ext cx="366900" cy="635400"/>
            </a:xfrm>
            <a:prstGeom prst="straightConnector1">
              <a:avLst/>
            </a:prstGeom>
            <a:noFill/>
            <a:ln w="19050" cap="flat" cmpd="sng">
              <a:solidFill>
                <a:srgbClr val="CC0000"/>
              </a:solidFill>
              <a:prstDash val="dash"/>
              <a:round/>
              <a:headEnd type="none" w="sm" len="sm"/>
              <a:tailEnd type="none" w="sm" len="sm"/>
            </a:ln>
          </p:spPr>
        </p:cxnSp>
        <p:cxnSp>
          <p:nvCxnSpPr>
            <p:cNvPr id="668" name="Google Shape;668;p46"/>
            <p:cNvCxnSpPr/>
            <p:nvPr/>
          </p:nvCxnSpPr>
          <p:spPr>
            <a:xfrm flipH="1">
              <a:off x="8288575" y="3677753"/>
              <a:ext cx="366900" cy="635400"/>
            </a:xfrm>
            <a:prstGeom prst="straightConnector1">
              <a:avLst/>
            </a:prstGeom>
            <a:noFill/>
            <a:ln w="19050" cap="flat" cmpd="sng">
              <a:solidFill>
                <a:srgbClr val="CC0000"/>
              </a:solidFill>
              <a:prstDash val="dash"/>
              <a:round/>
              <a:headEnd type="none" w="sm" len="sm"/>
              <a:tailEnd type="none" w="sm" len="sm"/>
            </a:ln>
          </p:spPr>
        </p:cxnSp>
        <p:cxnSp>
          <p:nvCxnSpPr>
            <p:cNvPr id="669" name="Google Shape;669;p46"/>
            <p:cNvCxnSpPr/>
            <p:nvPr/>
          </p:nvCxnSpPr>
          <p:spPr>
            <a:xfrm>
              <a:off x="9042875" y="4134853"/>
              <a:ext cx="366900" cy="635400"/>
            </a:xfrm>
            <a:prstGeom prst="straightConnector1">
              <a:avLst/>
            </a:prstGeom>
            <a:noFill/>
            <a:ln w="19050" cap="flat" cmpd="sng">
              <a:solidFill>
                <a:srgbClr val="CC0000"/>
              </a:solidFill>
              <a:prstDash val="dash"/>
              <a:round/>
              <a:headEnd type="none" w="sm" len="sm"/>
              <a:tailEnd type="none" w="sm" len="sm"/>
            </a:ln>
          </p:spPr>
        </p:cxnSp>
        <p:cxnSp>
          <p:nvCxnSpPr>
            <p:cNvPr id="670" name="Google Shape;670;p46"/>
            <p:cNvCxnSpPr/>
            <p:nvPr/>
          </p:nvCxnSpPr>
          <p:spPr>
            <a:xfrm>
              <a:off x="7527650" y="3283603"/>
              <a:ext cx="366900" cy="635400"/>
            </a:xfrm>
            <a:prstGeom prst="straightConnector1">
              <a:avLst/>
            </a:prstGeom>
            <a:noFill/>
            <a:ln w="19050" cap="flat" cmpd="sng">
              <a:solidFill>
                <a:srgbClr val="CC0000"/>
              </a:solidFill>
              <a:prstDash val="dash"/>
              <a:round/>
              <a:headEnd type="none" w="sm" len="sm"/>
              <a:tailEnd type="none" w="sm" len="sm"/>
            </a:ln>
          </p:spPr>
        </p:cxnSp>
        <p:cxnSp>
          <p:nvCxnSpPr>
            <p:cNvPr id="671" name="Google Shape;671;p46"/>
            <p:cNvCxnSpPr/>
            <p:nvPr/>
          </p:nvCxnSpPr>
          <p:spPr>
            <a:xfrm>
              <a:off x="7377500" y="2916253"/>
              <a:ext cx="0" cy="2548200"/>
            </a:xfrm>
            <a:prstGeom prst="straightConnector1">
              <a:avLst/>
            </a:prstGeom>
            <a:noFill/>
            <a:ln w="28575" cap="flat" cmpd="sng">
              <a:solidFill>
                <a:schemeClr val="dk2"/>
              </a:solidFill>
              <a:prstDash val="dash"/>
              <a:round/>
              <a:headEnd type="none" w="sm" len="sm"/>
              <a:tailEnd type="none" w="sm" len="sm"/>
            </a:ln>
          </p:spPr>
        </p:cxnSp>
        <p:cxnSp>
          <p:nvCxnSpPr>
            <p:cNvPr id="672" name="Google Shape;672;p46"/>
            <p:cNvCxnSpPr/>
            <p:nvPr/>
          </p:nvCxnSpPr>
          <p:spPr>
            <a:xfrm>
              <a:off x="6874450" y="5231078"/>
              <a:ext cx="3485400" cy="0"/>
            </a:xfrm>
            <a:prstGeom prst="straightConnector1">
              <a:avLst/>
            </a:prstGeom>
            <a:noFill/>
            <a:ln w="28575" cap="flat" cmpd="sng">
              <a:solidFill>
                <a:schemeClr val="dk2"/>
              </a:solidFill>
              <a:prstDash val="dash"/>
              <a:round/>
              <a:headEnd type="none" w="sm" len="sm"/>
              <a:tailEnd type="none" w="sm" len="sm"/>
            </a:ln>
          </p:spPr>
        </p:cxnSp>
        <p:sp>
          <p:nvSpPr>
            <p:cNvPr id="673" name="Google Shape;673;p46"/>
            <p:cNvSpPr txBox="1"/>
            <p:nvPr/>
          </p:nvSpPr>
          <p:spPr>
            <a:xfrm>
              <a:off x="6964500" y="2877828"/>
              <a:ext cx="413100" cy="4323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1350" b="1">
                  <a:solidFill>
                    <a:schemeClr val="dk1"/>
                  </a:solidFill>
                  <a:latin typeface="Calibri"/>
                  <a:ea typeface="Calibri"/>
                  <a:cs typeface="Calibri"/>
                  <a:sym typeface="Calibri"/>
                </a:rPr>
                <a:t>L</a:t>
              </a:r>
              <a:endParaRPr sz="1350" b="1">
                <a:solidFill>
                  <a:schemeClr val="dk1"/>
                </a:solidFill>
                <a:latin typeface="Calibri"/>
                <a:ea typeface="Calibri"/>
                <a:cs typeface="Calibri"/>
                <a:sym typeface="Calibri"/>
              </a:endParaRPr>
            </a:p>
          </p:txBody>
        </p:sp>
        <p:sp>
          <p:nvSpPr>
            <p:cNvPr id="674" name="Google Shape;674;p46"/>
            <p:cNvSpPr txBox="1"/>
            <p:nvPr/>
          </p:nvSpPr>
          <p:spPr>
            <a:xfrm>
              <a:off x="10153300" y="5248303"/>
              <a:ext cx="413100" cy="4323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w</a:t>
              </a:r>
              <a:endParaRPr sz="1350">
                <a:solidFill>
                  <a:schemeClr val="dk1"/>
                </a:solidFill>
                <a:latin typeface="Calibri"/>
                <a:ea typeface="Calibri"/>
                <a:cs typeface="Calibri"/>
                <a:sym typeface="Calibri"/>
              </a:endParaRPr>
            </a:p>
          </p:txBody>
        </p:sp>
        <p:sp>
          <p:nvSpPr>
            <p:cNvPr id="675" name="Google Shape;675;p46"/>
            <p:cNvSpPr/>
            <p:nvPr/>
          </p:nvSpPr>
          <p:spPr>
            <a:xfrm>
              <a:off x="7619900" y="3510103"/>
              <a:ext cx="182400" cy="182400"/>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76" name="Google Shape;676;p46"/>
            <p:cNvCxnSpPr/>
            <p:nvPr/>
          </p:nvCxnSpPr>
          <p:spPr>
            <a:xfrm>
              <a:off x="7802300" y="3601303"/>
              <a:ext cx="334500" cy="0"/>
            </a:xfrm>
            <a:prstGeom prst="straightConnector1">
              <a:avLst/>
            </a:prstGeom>
            <a:noFill/>
            <a:ln w="19050" cap="flat" cmpd="sng">
              <a:solidFill>
                <a:srgbClr val="CC0000"/>
              </a:solidFill>
              <a:prstDash val="solid"/>
              <a:round/>
              <a:headEnd type="none" w="sm" len="sm"/>
              <a:tailEnd type="triangle" w="med" len="med"/>
            </a:ln>
          </p:spPr>
        </p:cxnSp>
        <p:sp>
          <p:nvSpPr>
            <p:cNvPr id="677" name="Google Shape;677;p46"/>
            <p:cNvSpPr/>
            <p:nvPr/>
          </p:nvSpPr>
          <p:spPr>
            <a:xfrm>
              <a:off x="9705971" y="3919072"/>
              <a:ext cx="182400" cy="182400"/>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78" name="Google Shape;678;p46"/>
            <p:cNvCxnSpPr/>
            <p:nvPr/>
          </p:nvCxnSpPr>
          <p:spPr>
            <a:xfrm rot="10800000">
              <a:off x="9428771" y="4010272"/>
              <a:ext cx="277200" cy="0"/>
            </a:xfrm>
            <a:prstGeom prst="straightConnector1">
              <a:avLst/>
            </a:prstGeom>
            <a:noFill/>
            <a:ln w="19050" cap="flat" cmpd="sng">
              <a:solidFill>
                <a:srgbClr val="CC0000"/>
              </a:solidFill>
              <a:prstDash val="solid"/>
              <a:round/>
              <a:headEnd type="none" w="sm" len="sm"/>
              <a:tailEnd type="triangle" w="med" len="med"/>
            </a:ln>
          </p:spPr>
        </p:cxnSp>
        <p:sp>
          <p:nvSpPr>
            <p:cNvPr id="679" name="Google Shape;679;p46"/>
            <p:cNvSpPr/>
            <p:nvPr/>
          </p:nvSpPr>
          <p:spPr>
            <a:xfrm rot="4578386">
              <a:off x="8363975" y="3904201"/>
              <a:ext cx="182487" cy="182487"/>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80" name="Google Shape;680;p46"/>
            <p:cNvCxnSpPr/>
            <p:nvPr/>
          </p:nvCxnSpPr>
          <p:spPr>
            <a:xfrm rot="10800000">
              <a:off x="8131669" y="4017045"/>
              <a:ext cx="234900" cy="0"/>
            </a:xfrm>
            <a:prstGeom prst="straightConnector1">
              <a:avLst/>
            </a:prstGeom>
            <a:noFill/>
            <a:ln w="19050" cap="flat" cmpd="sng">
              <a:solidFill>
                <a:srgbClr val="CC0000"/>
              </a:solidFill>
              <a:prstDash val="solid"/>
              <a:round/>
              <a:headEnd type="none" w="sm" len="sm"/>
              <a:tailEnd type="triangle" w="med" len="med"/>
            </a:ln>
          </p:spPr>
        </p:cxnSp>
        <p:sp>
          <p:nvSpPr>
            <p:cNvPr id="681" name="Google Shape;681;p46"/>
            <p:cNvSpPr/>
            <p:nvPr/>
          </p:nvSpPr>
          <p:spPr>
            <a:xfrm>
              <a:off x="9141744" y="4356762"/>
              <a:ext cx="182400" cy="182400"/>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82" name="Google Shape;682;p46"/>
            <p:cNvCxnSpPr/>
            <p:nvPr/>
          </p:nvCxnSpPr>
          <p:spPr>
            <a:xfrm>
              <a:off x="9324144" y="4447962"/>
              <a:ext cx="223800" cy="0"/>
            </a:xfrm>
            <a:prstGeom prst="straightConnector1">
              <a:avLst/>
            </a:prstGeom>
            <a:noFill/>
            <a:ln w="19050" cap="flat" cmpd="sng">
              <a:solidFill>
                <a:srgbClr val="CC0000"/>
              </a:solidFill>
              <a:prstDash val="solid"/>
              <a:round/>
              <a:headEnd type="none" w="sm" len="sm"/>
              <a:tailEnd type="triangle" w="med" len="med"/>
            </a:ln>
          </p:spPr>
        </p:cxnSp>
        <p:sp>
          <p:nvSpPr>
            <p:cNvPr id="683" name="Google Shape;683;p46"/>
            <p:cNvSpPr/>
            <p:nvPr/>
          </p:nvSpPr>
          <p:spPr>
            <a:xfrm>
              <a:off x="8780472" y="3130224"/>
              <a:ext cx="182400" cy="182400"/>
            </a:xfrm>
            <a:prstGeom prst="ellipse">
              <a:avLst/>
            </a:prstGeom>
            <a:solidFill>
              <a:srgbClr val="CC0000"/>
            </a:solidFill>
            <a:ln>
              <a:noFill/>
            </a:ln>
          </p:spPr>
          <p:txBody>
            <a:bodyPr spcFirstLastPara="1" wrap="square" lIns="68550" tIns="68550" rIns="68550" bIns="68550" anchor="ctr"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cxnSp>
          <p:nvCxnSpPr>
            <p:cNvPr id="684" name="Google Shape;684;p46"/>
            <p:cNvCxnSpPr/>
            <p:nvPr/>
          </p:nvCxnSpPr>
          <p:spPr>
            <a:xfrm>
              <a:off x="8962872" y="3221424"/>
              <a:ext cx="287100" cy="0"/>
            </a:xfrm>
            <a:prstGeom prst="straightConnector1">
              <a:avLst/>
            </a:prstGeom>
            <a:noFill/>
            <a:ln w="19050" cap="flat" cmpd="sng">
              <a:solidFill>
                <a:srgbClr val="CC0000"/>
              </a:solidFill>
              <a:prstDash val="solid"/>
              <a:round/>
              <a:headEnd type="none" w="sm" len="sm"/>
              <a:tailEnd type="triangle" w="med" len="med"/>
            </a:ln>
          </p:spPr>
        </p:cxnSp>
        <p:cxnSp>
          <p:nvCxnSpPr>
            <p:cNvPr id="685" name="Google Shape;685;p46"/>
            <p:cNvCxnSpPr/>
            <p:nvPr/>
          </p:nvCxnSpPr>
          <p:spPr>
            <a:xfrm rot="10800000">
              <a:off x="8474772" y="3221424"/>
              <a:ext cx="305700" cy="0"/>
            </a:xfrm>
            <a:prstGeom prst="straightConnector1">
              <a:avLst/>
            </a:prstGeom>
            <a:noFill/>
            <a:ln w="19050" cap="flat" cmpd="sng">
              <a:solidFill>
                <a:srgbClr val="CC0000"/>
              </a:solidFill>
              <a:prstDash val="solid"/>
              <a:round/>
              <a:headEnd type="none" w="sm" len="sm"/>
              <a:tailEnd type="triangle" w="med" len="med"/>
            </a:ln>
          </p:spPr>
        </p:cxnSp>
        <p:sp>
          <p:nvSpPr>
            <p:cNvPr id="686" name="Google Shape;686;p46"/>
            <p:cNvSpPr txBox="1"/>
            <p:nvPr/>
          </p:nvSpPr>
          <p:spPr>
            <a:xfrm>
              <a:off x="8415025" y="2814003"/>
              <a:ext cx="238200" cy="2382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sp>
          <p:nvSpPr>
            <p:cNvPr id="687" name="Google Shape;687;p46"/>
            <p:cNvSpPr txBox="1"/>
            <p:nvPr/>
          </p:nvSpPr>
          <p:spPr>
            <a:xfrm>
              <a:off x="9024625" y="2814003"/>
              <a:ext cx="238200" cy="238200"/>
            </a:xfrm>
            <a:prstGeom prst="rect">
              <a:avLst/>
            </a:prstGeom>
            <a:noFill/>
            <a:ln>
              <a:noFill/>
            </a:ln>
          </p:spPr>
          <p:txBody>
            <a:bodyPr spcFirstLastPara="1" wrap="square" lIns="68550" tIns="68550" rIns="68550" bIns="68550" anchor="t" anchorCtr="0">
              <a:no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p:txBody>
        </p:sp>
        <p:cxnSp>
          <p:nvCxnSpPr>
            <p:cNvPr id="688" name="Google Shape;688;p46"/>
            <p:cNvCxnSpPr/>
            <p:nvPr/>
          </p:nvCxnSpPr>
          <p:spPr>
            <a:xfrm>
              <a:off x="7711100" y="3692503"/>
              <a:ext cx="0" cy="1520100"/>
            </a:xfrm>
            <a:prstGeom prst="straightConnector1">
              <a:avLst/>
            </a:prstGeom>
            <a:noFill/>
            <a:ln w="19050" cap="flat" cmpd="sng">
              <a:solidFill>
                <a:srgbClr val="CC0000"/>
              </a:solidFill>
              <a:prstDash val="dash"/>
              <a:round/>
              <a:headEnd type="none" w="sm" len="sm"/>
              <a:tailEnd type="none" w="sm" len="sm"/>
            </a:ln>
          </p:spPr>
        </p:cxnSp>
        <p:cxnSp>
          <p:nvCxnSpPr>
            <p:cNvPr id="689" name="Google Shape;689;p46"/>
            <p:cNvCxnSpPr/>
            <p:nvPr/>
          </p:nvCxnSpPr>
          <p:spPr>
            <a:xfrm>
              <a:off x="8476819" y="4084095"/>
              <a:ext cx="0" cy="1168200"/>
            </a:xfrm>
            <a:prstGeom prst="straightConnector1">
              <a:avLst/>
            </a:prstGeom>
            <a:noFill/>
            <a:ln w="19050" cap="flat" cmpd="sng">
              <a:solidFill>
                <a:srgbClr val="CC0000"/>
              </a:solidFill>
              <a:prstDash val="dash"/>
              <a:round/>
              <a:headEnd type="none" w="sm" len="sm"/>
              <a:tailEnd type="none" w="sm" len="sm"/>
            </a:ln>
          </p:spPr>
        </p:cxnSp>
        <p:cxnSp>
          <p:nvCxnSpPr>
            <p:cNvPr id="690" name="Google Shape;690;p46"/>
            <p:cNvCxnSpPr/>
            <p:nvPr/>
          </p:nvCxnSpPr>
          <p:spPr>
            <a:xfrm>
              <a:off x="9797171" y="4101472"/>
              <a:ext cx="0" cy="1101300"/>
            </a:xfrm>
            <a:prstGeom prst="straightConnector1">
              <a:avLst/>
            </a:prstGeom>
            <a:noFill/>
            <a:ln w="19050" cap="flat" cmpd="sng">
              <a:solidFill>
                <a:srgbClr val="CC0000"/>
              </a:solidFill>
              <a:prstDash val="dash"/>
              <a:round/>
              <a:headEnd type="none" w="sm" len="sm"/>
              <a:tailEnd type="none" w="sm" len="sm"/>
            </a:ln>
          </p:spPr>
        </p:cxnSp>
        <p:cxnSp>
          <p:nvCxnSpPr>
            <p:cNvPr id="691" name="Google Shape;691;p46"/>
            <p:cNvCxnSpPr/>
            <p:nvPr/>
          </p:nvCxnSpPr>
          <p:spPr>
            <a:xfrm>
              <a:off x="9232944" y="4539162"/>
              <a:ext cx="0" cy="668400"/>
            </a:xfrm>
            <a:prstGeom prst="straightConnector1">
              <a:avLst/>
            </a:prstGeom>
            <a:noFill/>
            <a:ln w="19050" cap="flat" cmpd="sng">
              <a:solidFill>
                <a:srgbClr val="CC0000"/>
              </a:solidFill>
              <a:prstDash val="dash"/>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63">
                                            <p:txEl>
                                              <p:pRg st="4" end="4"/>
                                            </p:txEl>
                                          </p:spTgt>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Gradient Descent: considerations</a:t>
            </a:r>
            <a:endParaRPr/>
          </a:p>
        </p:txBody>
      </p:sp>
      <p:sp>
        <p:nvSpPr>
          <p:cNvPr id="698" name="Google Shape;698;p4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43</a:t>
            </a:fld>
            <a:endParaRPr/>
          </a:p>
        </p:txBody>
      </p:sp>
      <p:sp>
        <p:nvSpPr>
          <p:cNvPr id="726" name="Google Shape;726;p47"/>
          <p:cNvSpPr/>
          <p:nvPr/>
        </p:nvSpPr>
        <p:spPr>
          <a:xfrm>
            <a:off x="2055694" y="1648385"/>
            <a:ext cx="8288295" cy="4224233"/>
          </a:xfrm>
          <a:prstGeom prst="rect">
            <a:avLst/>
          </a:prstGeom>
          <a:solidFill>
            <a:srgbClr val="BFBFBF"/>
          </a:solidFill>
          <a:ln>
            <a:noFill/>
          </a:ln>
        </p:spPr>
        <p:txBody>
          <a:bodyPr spcFirstLastPara="1" wrap="square" lIns="68575" tIns="34275" rIns="68575" bIns="34275" anchor="t" anchorCtr="0">
            <a:spAutoFit/>
          </a:bodyPr>
          <a:lstStyle/>
          <a:p>
            <a:pPr marL="428625" marR="0" lvl="0" indent="-428625" algn="ctr" rtl="0">
              <a:spcBef>
                <a:spcPts val="0"/>
              </a:spcBef>
              <a:spcAft>
                <a:spcPts val="0"/>
              </a:spcAft>
              <a:buClr>
                <a:srgbClr val="C00000"/>
              </a:buClr>
              <a:buSzPts val="3000"/>
              <a:buFont typeface="Arial"/>
              <a:buChar char="•"/>
            </a:pPr>
            <a:r>
              <a:rPr lang="en-US" sz="3000" b="1" dirty="0">
                <a:solidFill>
                  <a:srgbClr val="C00000"/>
                </a:solidFill>
                <a:latin typeface="Calibri"/>
                <a:ea typeface="Calibri"/>
                <a:cs typeface="Calibri"/>
                <a:sym typeface="Calibri"/>
              </a:rPr>
              <a:t>In linear regression, a local minima is a global minima because the loss function is convex</a:t>
            </a:r>
            <a:endParaRPr dirty="0"/>
          </a:p>
          <a:p>
            <a:pPr marL="0" marR="0" lvl="0" indent="0" algn="ctr" rtl="0">
              <a:spcBef>
                <a:spcPts val="0"/>
              </a:spcBef>
              <a:spcAft>
                <a:spcPts val="0"/>
              </a:spcAft>
              <a:buNone/>
            </a:pPr>
            <a:endParaRPr sz="3000" b="1" dirty="0">
              <a:solidFill>
                <a:srgbClr val="C00000"/>
              </a:solidFill>
              <a:latin typeface="Calibri"/>
              <a:ea typeface="Calibri"/>
              <a:cs typeface="Calibri"/>
              <a:sym typeface="Calibri"/>
            </a:endParaRPr>
          </a:p>
          <a:p>
            <a:pPr marL="428625" marR="0" lvl="0" indent="-428625" algn="ctr" rtl="0">
              <a:spcBef>
                <a:spcPts val="0"/>
              </a:spcBef>
              <a:spcAft>
                <a:spcPts val="0"/>
              </a:spcAft>
              <a:buClr>
                <a:srgbClr val="C00000"/>
              </a:buClr>
              <a:buSzPts val="3000"/>
              <a:buFont typeface="Arial"/>
              <a:buChar char="•"/>
            </a:pPr>
            <a:r>
              <a:rPr lang="en-US" sz="3000" b="1" dirty="0">
                <a:solidFill>
                  <a:srgbClr val="C00000"/>
                </a:solidFill>
                <a:latin typeface="Calibri"/>
                <a:ea typeface="Calibri"/>
                <a:cs typeface="Calibri"/>
                <a:sym typeface="Calibri"/>
              </a:rPr>
              <a:t>In linear regression, we often use the exact formula when dataset is small; in big data setting, GD &amp; SGD is more efficient.</a:t>
            </a:r>
            <a:endParaRPr dirty="0"/>
          </a:p>
          <a:p>
            <a:pPr marL="0" marR="0" lvl="0" indent="0" algn="ctr" rtl="0">
              <a:spcBef>
                <a:spcPts val="0"/>
              </a:spcBef>
              <a:spcAft>
                <a:spcPts val="0"/>
              </a:spcAft>
              <a:buNone/>
            </a:pPr>
            <a:endParaRPr sz="3000" b="1" dirty="0">
              <a:solidFill>
                <a:srgbClr val="C00000"/>
              </a:solidFill>
              <a:latin typeface="Calibri"/>
              <a:ea typeface="Calibri"/>
              <a:cs typeface="Calibri"/>
              <a:sym typeface="Calibri"/>
            </a:endParaRPr>
          </a:p>
          <a:p>
            <a:pPr marL="428625" marR="0" lvl="0" indent="-428625" algn="ctr" rtl="0">
              <a:spcBef>
                <a:spcPts val="0"/>
              </a:spcBef>
              <a:spcAft>
                <a:spcPts val="0"/>
              </a:spcAft>
              <a:buClr>
                <a:srgbClr val="C00000"/>
              </a:buClr>
              <a:buSzPts val="3000"/>
              <a:buFont typeface="Arial"/>
              <a:buChar char="•"/>
            </a:pPr>
            <a:r>
              <a:rPr lang="en-US" sz="3000" b="1" dirty="0">
                <a:solidFill>
                  <a:srgbClr val="C00000"/>
                </a:solidFill>
                <a:latin typeface="Calibri"/>
                <a:ea typeface="Calibri"/>
                <a:cs typeface="Calibri"/>
                <a:sym typeface="Calibri"/>
              </a:rPr>
              <a:t>We will talk about optimization again in Neural Network lecture</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1B6C4-D4A0-E7DE-264B-38BE69A26D3C}"/>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24958744-2DF4-6067-6D71-07E4A6CECD36}"/>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70192CE1-6C86-3EC6-7629-7D3F4F639B8D}"/>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5D3B505D-F1F2-7E5C-4E2E-C3CC78836020}"/>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A092F50D-BA5D-4425-73B7-C08392EA052C}"/>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68AEF319-B5F2-871D-5E34-67DB3C7D48BB}"/>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2413066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4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Model Estimation and Interpretation</a:t>
            </a:r>
            <a:endParaRPr/>
          </a:p>
        </p:txBody>
      </p:sp>
      <p:sp>
        <p:nvSpPr>
          <p:cNvPr id="740" name="Google Shape;740;p49"/>
          <p:cNvSpPr txBox="1">
            <a:spLocks noGrp="1"/>
          </p:cNvSpPr>
          <p:nvPr>
            <p:ph type="body" idx="1"/>
          </p:nvPr>
        </p:nvSpPr>
        <p:spPr>
          <a:xfrm>
            <a:off x="609600" y="1143000"/>
            <a:ext cx="10972800" cy="5334000"/>
          </a:xfrm>
          <a:prstGeom prst="rect">
            <a:avLst/>
          </a:prstGeom>
          <a:blipFill rotWithShape="1">
            <a:blip r:embed="rId3">
              <a:alphaModFix/>
            </a:blip>
            <a:stretch>
              <a:fillRect l="-943" t="-1484"/>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741" name="Google Shape;741;p4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45</a:t>
            </a:fld>
            <a:endParaRPr>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5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A Word on Probability &amp; Statistics</a:t>
            </a:r>
            <a:endParaRPr/>
          </a:p>
        </p:txBody>
      </p:sp>
      <p:sp>
        <p:nvSpPr>
          <p:cNvPr id="747" name="Google Shape;747;p50"/>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dirty="0"/>
              <a:t> Linear Regression, Despite its simplicity, can have many different formulations:</a:t>
            </a:r>
            <a:endParaRPr dirty="0"/>
          </a:p>
          <a:p>
            <a:pPr marL="457200" lvl="1" indent="-182880" algn="l" rtl="0">
              <a:spcBef>
                <a:spcPts val="640"/>
              </a:spcBef>
              <a:spcAft>
                <a:spcPts val="0"/>
              </a:spcAft>
              <a:buSzPts val="2720"/>
              <a:buChar char="•"/>
            </a:pPr>
            <a:r>
              <a:rPr lang="en-US" dirty="0"/>
              <a:t>Statistical Formulation (what we will cover) </a:t>
            </a:r>
            <a:endParaRPr dirty="0"/>
          </a:p>
          <a:p>
            <a:pPr marL="731520" lvl="2" indent="-182879" algn="l" rtl="0">
              <a:spcBef>
                <a:spcPts val="560"/>
              </a:spcBef>
              <a:spcAft>
                <a:spcPts val="0"/>
              </a:spcAft>
              <a:buSzPts val="2520"/>
              <a:buChar char="•"/>
            </a:pPr>
            <a:r>
              <a:rPr lang="en-US" dirty="0"/>
              <a:t>This can be in fact challenging to understand.</a:t>
            </a:r>
            <a:endParaRPr dirty="0"/>
          </a:p>
          <a:p>
            <a:pPr marL="457200" lvl="1" indent="-182880" algn="l" rtl="0">
              <a:spcBef>
                <a:spcPts val="640"/>
              </a:spcBef>
              <a:spcAft>
                <a:spcPts val="0"/>
              </a:spcAft>
              <a:buSzPts val="2720"/>
              <a:buChar char="•"/>
            </a:pPr>
            <a:r>
              <a:rPr lang="en-US" dirty="0"/>
              <a:t>Probabilistic Formulation (Prevalent in probabilistic machine learning texts)</a:t>
            </a:r>
            <a:endParaRPr dirty="0"/>
          </a:p>
          <a:p>
            <a:pPr marL="731520" lvl="2" indent="-182879" algn="l" rtl="0">
              <a:spcBef>
                <a:spcPts val="560"/>
              </a:spcBef>
              <a:spcAft>
                <a:spcPts val="0"/>
              </a:spcAft>
              <a:buSzPts val="2520"/>
              <a:buChar char="•"/>
            </a:pPr>
            <a:r>
              <a:rPr lang="en-US" dirty="0"/>
              <a:t>We will have a quick overview when we talk about neural networks.</a:t>
            </a:r>
            <a:endParaRPr dirty="0"/>
          </a:p>
          <a:p>
            <a:pPr marL="457200" lvl="1" indent="-182880" algn="l" rtl="0">
              <a:spcBef>
                <a:spcPts val="640"/>
              </a:spcBef>
              <a:spcAft>
                <a:spcPts val="0"/>
              </a:spcAft>
              <a:buSzPts val="2720"/>
              <a:buChar char="•"/>
            </a:pPr>
            <a:r>
              <a:rPr lang="en-US" dirty="0"/>
              <a:t>Bayesian Formulation (more advanced)</a:t>
            </a:r>
            <a:endParaRPr dirty="0"/>
          </a:p>
          <a:p>
            <a:pPr marL="731520" lvl="2" indent="-182879" algn="l" rtl="0">
              <a:spcBef>
                <a:spcPts val="560"/>
              </a:spcBef>
              <a:spcAft>
                <a:spcPts val="0"/>
              </a:spcAft>
              <a:buSzPts val="2520"/>
              <a:buChar char="•"/>
            </a:pPr>
            <a:r>
              <a:rPr lang="en-US" dirty="0"/>
              <a:t>Gained lots of momentum and you will (hopefully) learn in college </a:t>
            </a:r>
            <a:endParaRPr dirty="0"/>
          </a:p>
          <a:p>
            <a:pPr marL="731520" lvl="2" indent="-182879" algn="l" rtl="0">
              <a:spcBef>
                <a:spcPts val="480"/>
              </a:spcBef>
              <a:spcAft>
                <a:spcPts val="0"/>
              </a:spcAft>
              <a:buSzPts val="2160"/>
              <a:buChar char="•"/>
            </a:pPr>
            <a:r>
              <a:rPr lang="en-US" sz="2400" dirty="0">
                <a:solidFill>
                  <a:srgbClr val="00B0F0"/>
                </a:solidFill>
              </a:rPr>
              <a:t>Our focus will be on Frequentist Statistics (non-Bayesian), but a holistic picture is necessary nowadays. </a:t>
            </a:r>
            <a:endParaRPr dirty="0"/>
          </a:p>
          <a:p>
            <a:pPr marL="548640" lvl="2" indent="0" algn="l" rtl="0">
              <a:spcBef>
                <a:spcPts val="480"/>
              </a:spcBef>
              <a:spcAft>
                <a:spcPts val="0"/>
              </a:spcAft>
              <a:buSzPts val="2160"/>
              <a:buNone/>
            </a:pPr>
            <a:endParaRPr sz="2400" dirty="0">
              <a:solidFill>
                <a:srgbClr val="00B0F0"/>
              </a:solidFill>
            </a:endParaRPr>
          </a:p>
        </p:txBody>
      </p:sp>
      <p:sp>
        <p:nvSpPr>
          <p:cNvPr id="748" name="Google Shape;748;p5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46</a:t>
            </a:fld>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Linear Regression Statistic</a:t>
            </a:r>
            <a:endParaRPr/>
          </a:p>
        </p:txBody>
      </p:sp>
      <p:sp>
        <p:nvSpPr>
          <p:cNvPr id="783" name="Google Shape;783;p55"/>
          <p:cNvSpPr txBox="1">
            <a:spLocks noGrp="1"/>
          </p:cNvSpPr>
          <p:nvPr>
            <p:ph type="body" idx="1"/>
          </p:nvPr>
        </p:nvSpPr>
        <p:spPr>
          <a:xfrm>
            <a:off x="609600" y="1143000"/>
            <a:ext cx="10972800" cy="5334000"/>
          </a:xfrm>
          <a:prstGeom prst="rect">
            <a:avLst/>
          </a:prstGeom>
          <a:blipFill rotWithShape="1">
            <a:blip r:embed="rId3">
              <a:alphaModFix/>
            </a:blip>
            <a:stretch>
              <a:fillRect l="-388" t="-1370"/>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784" name="Google Shape;784;p5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47</a:t>
            </a:fld>
            <a:endParaRPr>
              <a:solidFill>
                <a:srgbClr val="000000"/>
              </a:solidFill>
            </a:endParaRPr>
          </a:p>
        </p:txBody>
      </p:sp>
      <p:grpSp>
        <p:nvGrpSpPr>
          <p:cNvPr id="785" name="Google Shape;785;p55"/>
          <p:cNvGrpSpPr/>
          <p:nvPr/>
        </p:nvGrpSpPr>
        <p:grpSpPr>
          <a:xfrm>
            <a:off x="4063365" y="2281652"/>
            <a:ext cx="3257550" cy="1350169"/>
            <a:chOff x="3714751" y="2271711"/>
            <a:chExt cx="4343400" cy="1800225"/>
          </a:xfrm>
        </p:grpSpPr>
        <p:sp>
          <p:nvSpPr>
            <p:cNvPr id="786" name="Google Shape;786;p55"/>
            <p:cNvSpPr/>
            <p:nvPr/>
          </p:nvSpPr>
          <p:spPr>
            <a:xfrm>
              <a:off x="3714751" y="2271711"/>
              <a:ext cx="4343400" cy="1800225"/>
            </a:xfrm>
            <a:prstGeom prst="rect">
              <a:avLst/>
            </a:prstGeom>
            <a:solidFill>
              <a:schemeClr val="accent1">
                <a:alpha val="12941"/>
              </a:schemeClr>
            </a:solidFill>
            <a:ln w="9525" cap="flat" cmpd="sng">
              <a:solidFill>
                <a:srgbClr val="C00000"/>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pSp>
          <p:nvGrpSpPr>
            <p:cNvPr id="787" name="Google Shape;787;p55"/>
            <p:cNvGrpSpPr/>
            <p:nvPr/>
          </p:nvGrpSpPr>
          <p:grpSpPr>
            <a:xfrm>
              <a:off x="3993314" y="2434223"/>
              <a:ext cx="3821947" cy="1539688"/>
              <a:chOff x="3993316" y="2434223"/>
              <a:chExt cx="3821947" cy="1539688"/>
            </a:xfrm>
          </p:grpSpPr>
          <p:pic>
            <p:nvPicPr>
              <p:cNvPr id="788" name="Google Shape;788;p55"/>
              <p:cNvPicPr preferRelativeResize="0"/>
              <p:nvPr/>
            </p:nvPicPr>
            <p:blipFill rotWithShape="1">
              <a:blip r:embed="rId4">
                <a:alphaModFix/>
              </a:blip>
              <a:srcRect/>
              <a:stretch/>
            </p:blipFill>
            <p:spPr>
              <a:xfrm>
                <a:off x="5016044" y="3571206"/>
                <a:ext cx="1936815" cy="402705"/>
              </a:xfrm>
              <a:prstGeom prst="rect">
                <a:avLst/>
              </a:prstGeom>
              <a:noFill/>
              <a:ln>
                <a:noFill/>
              </a:ln>
            </p:spPr>
          </p:pic>
          <p:pic>
            <p:nvPicPr>
              <p:cNvPr id="789" name="Google Shape;789;p55"/>
              <p:cNvPicPr preferRelativeResize="0"/>
              <p:nvPr/>
            </p:nvPicPr>
            <p:blipFill rotWithShape="1">
              <a:blip r:embed="rId5">
                <a:alphaModFix/>
              </a:blip>
              <a:srcRect/>
              <a:stretch/>
            </p:blipFill>
            <p:spPr>
              <a:xfrm>
                <a:off x="3993316" y="2434223"/>
                <a:ext cx="3821947" cy="878149"/>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Google Shape;795;p56"/>
          <p:cNvPicPr preferRelativeResize="0"/>
          <p:nvPr/>
        </p:nvPicPr>
        <p:blipFill rotWithShape="1">
          <a:blip r:embed="rId3">
            <a:alphaModFix/>
          </a:blip>
          <a:srcRect/>
          <a:stretch/>
        </p:blipFill>
        <p:spPr>
          <a:xfrm>
            <a:off x="4043790" y="3998380"/>
            <a:ext cx="4104420" cy="2736280"/>
          </a:xfrm>
          <a:prstGeom prst="rect">
            <a:avLst/>
          </a:prstGeom>
          <a:noFill/>
          <a:ln>
            <a:noFill/>
          </a:ln>
        </p:spPr>
      </p:pic>
      <p:sp>
        <p:nvSpPr>
          <p:cNvPr id="796" name="Google Shape;796;p5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797" name="Google Shape;797;p56"/>
          <p:cNvSpPr txBox="1">
            <a:spLocks noGrp="1"/>
          </p:cNvSpPr>
          <p:nvPr>
            <p:ph type="body" idx="1"/>
          </p:nvPr>
        </p:nvSpPr>
        <p:spPr>
          <a:xfrm>
            <a:off x="833415" y="1177758"/>
            <a:ext cx="10452894" cy="4948722"/>
          </a:xfrm>
          <a:prstGeom prst="rect">
            <a:avLst/>
          </a:prstGeom>
          <a:blipFill rotWithShape="1">
            <a:blip r:embed="rId4">
              <a:alphaModFix/>
            </a:blip>
            <a:stretch>
              <a:fillRect l="-932" t="-984" r="-465"/>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798" name="Google Shape;798;p5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48</a:t>
            </a:fld>
            <a:endParaRPr/>
          </a:p>
        </p:txBody>
      </p:sp>
      <p:pic>
        <p:nvPicPr>
          <p:cNvPr id="799" name="Google Shape;799;p56"/>
          <p:cNvPicPr preferRelativeResize="0"/>
          <p:nvPr/>
        </p:nvPicPr>
        <p:blipFill rotWithShape="1">
          <a:blip r:embed="rId5">
            <a:alphaModFix/>
          </a:blip>
          <a:srcRect/>
          <a:stretch/>
        </p:blipFill>
        <p:spPr>
          <a:xfrm>
            <a:off x="4964112" y="1700210"/>
            <a:ext cx="2055939" cy="392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06" name="Google Shape;806;p57"/>
          <p:cNvSpPr txBox="1">
            <a:spLocks noGrp="1"/>
          </p:cNvSpPr>
          <p:nvPr>
            <p:ph type="body" idx="1"/>
          </p:nvPr>
        </p:nvSpPr>
        <p:spPr>
          <a:xfrm>
            <a:off x="533400" y="992188"/>
            <a:ext cx="11249048" cy="5112193"/>
          </a:xfrm>
          <a:prstGeom prst="rect">
            <a:avLst/>
          </a:prstGeom>
          <a:blipFill rotWithShape="1">
            <a:blip r:embed="rId3">
              <a:alphaModFix/>
            </a:blip>
            <a:stretch>
              <a:fillRect l="-758" t="-2147" r="-1083"/>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807" name="Google Shape;807;p5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49</a:t>
            </a:fld>
            <a:endParaRPr/>
          </a:p>
        </p:txBody>
      </p:sp>
      <p:sp>
        <p:nvSpPr>
          <p:cNvPr id="808" name="Google Shape;808;p57"/>
          <p:cNvSpPr/>
          <p:nvPr/>
        </p:nvSpPr>
        <p:spPr>
          <a:xfrm>
            <a:off x="3916644" y="1489220"/>
            <a:ext cx="46536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b="1">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How to learn these algorithms?</a:t>
            </a:r>
            <a:endParaRPr/>
          </a:p>
        </p:txBody>
      </p:sp>
      <p:sp>
        <p:nvSpPr>
          <p:cNvPr id="289" name="Google Shape;289;p10"/>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dirty="0"/>
              <a:t>Three levels</a:t>
            </a:r>
            <a:endParaRPr dirty="0"/>
          </a:p>
          <a:p>
            <a:pPr marL="457200" lvl="1" indent="-182880" algn="l" rtl="0">
              <a:spcBef>
                <a:spcPts val="640"/>
              </a:spcBef>
              <a:spcAft>
                <a:spcPts val="0"/>
              </a:spcAft>
              <a:buSzPts val="2720"/>
              <a:buChar char="•"/>
            </a:pPr>
            <a:r>
              <a:rPr lang="en-US" dirty="0"/>
              <a:t>When it is applicable?</a:t>
            </a:r>
            <a:endParaRPr dirty="0"/>
          </a:p>
          <a:p>
            <a:pPr marL="731520" lvl="2" indent="-182879" algn="l" rtl="0">
              <a:spcBef>
                <a:spcPts val="560"/>
              </a:spcBef>
              <a:spcAft>
                <a:spcPts val="0"/>
              </a:spcAft>
              <a:buSzPts val="2520"/>
              <a:buChar char="•"/>
            </a:pPr>
            <a:r>
              <a:rPr lang="en-US" dirty="0"/>
              <a:t>Input, output, strengths, weaknesses, (time complexity) </a:t>
            </a:r>
            <a:endParaRPr dirty="0"/>
          </a:p>
          <a:p>
            <a:pPr marL="457200" lvl="1" indent="-182880" algn="l" rtl="0">
              <a:spcBef>
                <a:spcPts val="640"/>
              </a:spcBef>
              <a:spcAft>
                <a:spcPts val="0"/>
              </a:spcAft>
              <a:buSzPts val="2720"/>
              <a:buChar char="•"/>
            </a:pPr>
            <a:r>
              <a:rPr lang="en-US" dirty="0"/>
              <a:t>How it works?</a:t>
            </a:r>
            <a:endParaRPr dirty="0"/>
          </a:p>
          <a:p>
            <a:pPr marL="731520" lvl="2" indent="-182879" algn="l" rtl="0">
              <a:spcBef>
                <a:spcPts val="560"/>
              </a:spcBef>
              <a:spcAft>
                <a:spcPts val="0"/>
              </a:spcAft>
              <a:buSzPts val="2520"/>
              <a:buChar char="•"/>
            </a:pPr>
            <a:r>
              <a:rPr lang="en-US" dirty="0"/>
              <a:t>Pseudo-code, workflows, major steps</a:t>
            </a:r>
            <a:endParaRPr dirty="0"/>
          </a:p>
          <a:p>
            <a:pPr marL="731520" lvl="2" indent="-182879" algn="l" rtl="0">
              <a:spcBef>
                <a:spcPts val="560"/>
              </a:spcBef>
              <a:spcAft>
                <a:spcPts val="0"/>
              </a:spcAft>
              <a:buSzPts val="2520"/>
              <a:buChar char="•"/>
            </a:pPr>
            <a:r>
              <a:rPr lang="en-US" dirty="0"/>
              <a:t>Can work out a toy problem by pen and paper</a:t>
            </a:r>
            <a:endParaRPr dirty="0"/>
          </a:p>
          <a:p>
            <a:pPr marL="731520" lvl="2" indent="-182879" algn="l" rtl="0">
              <a:spcBef>
                <a:spcPts val="560"/>
              </a:spcBef>
              <a:spcAft>
                <a:spcPts val="0"/>
              </a:spcAft>
              <a:buSzPts val="2520"/>
              <a:buChar char="•"/>
            </a:pPr>
            <a:r>
              <a:rPr lang="en-US" dirty="0"/>
              <a:t>Coding</a:t>
            </a:r>
            <a:endParaRPr dirty="0"/>
          </a:p>
          <a:p>
            <a:pPr marL="457200" lvl="1" indent="-182880" algn="l" rtl="0">
              <a:spcBef>
                <a:spcPts val="640"/>
              </a:spcBef>
              <a:spcAft>
                <a:spcPts val="0"/>
              </a:spcAft>
              <a:buSzPts val="2720"/>
              <a:buChar char="•"/>
            </a:pPr>
            <a:r>
              <a:rPr lang="en-US" dirty="0"/>
              <a:t>Why it works?</a:t>
            </a:r>
            <a:endParaRPr dirty="0"/>
          </a:p>
          <a:p>
            <a:pPr marL="731520" lvl="2" indent="-182879" algn="l" rtl="0">
              <a:spcBef>
                <a:spcPts val="560"/>
              </a:spcBef>
              <a:spcAft>
                <a:spcPts val="0"/>
              </a:spcAft>
              <a:buSzPts val="2520"/>
              <a:buChar char="•"/>
            </a:pPr>
            <a:r>
              <a:rPr lang="en-US" dirty="0"/>
              <a:t>Intuition, philosophy, objective, (derivation, proof)</a:t>
            </a:r>
            <a:endParaRPr dirty="0"/>
          </a:p>
        </p:txBody>
      </p:sp>
      <p:sp>
        <p:nvSpPr>
          <p:cNvPr id="290" name="Google Shape;290;p1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5</a:t>
            </a:fld>
            <a:endParaRPr>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813" name="Google Shape;813;p58"/>
          <p:cNvPicPr preferRelativeResize="0"/>
          <p:nvPr/>
        </p:nvPicPr>
        <p:blipFill rotWithShape="1">
          <a:blip r:embed="rId3">
            <a:alphaModFix/>
          </a:blip>
          <a:srcRect/>
          <a:stretch/>
        </p:blipFill>
        <p:spPr>
          <a:xfrm>
            <a:off x="3200400" y="2286000"/>
            <a:ext cx="5856731" cy="3904487"/>
          </a:xfrm>
          <a:prstGeom prst="rect">
            <a:avLst/>
          </a:prstGeom>
          <a:noFill/>
          <a:ln>
            <a:noFill/>
          </a:ln>
        </p:spPr>
      </p:pic>
      <p:sp>
        <p:nvSpPr>
          <p:cNvPr id="814" name="Google Shape;814;p5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15" name="Google Shape;815;p58"/>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b="0"/>
              <a:t>Start with a model</a:t>
            </a:r>
            <a:endParaRPr sz="2400"/>
          </a:p>
        </p:txBody>
      </p:sp>
      <p:sp>
        <p:nvSpPr>
          <p:cNvPr id="816" name="Google Shape;816;p5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Google Shape;822;p59"/>
          <p:cNvPicPr preferRelativeResize="0"/>
          <p:nvPr/>
        </p:nvPicPr>
        <p:blipFill rotWithShape="1">
          <a:blip r:embed="rId3">
            <a:alphaModFix/>
          </a:blip>
          <a:srcRect/>
          <a:stretch/>
        </p:blipFill>
        <p:spPr>
          <a:xfrm>
            <a:off x="3200400" y="2286000"/>
            <a:ext cx="5856730" cy="3904487"/>
          </a:xfrm>
          <a:prstGeom prst="rect">
            <a:avLst/>
          </a:prstGeom>
          <a:noFill/>
          <a:ln>
            <a:noFill/>
          </a:ln>
        </p:spPr>
      </p:pic>
      <p:sp>
        <p:nvSpPr>
          <p:cNvPr id="823" name="Google Shape;823;p5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24" name="Google Shape;824;p59"/>
          <p:cNvSpPr txBox="1">
            <a:spLocks noGrp="1"/>
          </p:cNvSpPr>
          <p:nvPr>
            <p:ph type="body" idx="1"/>
          </p:nvPr>
        </p:nvSpPr>
        <p:spPr>
          <a:xfrm>
            <a:off x="833415" y="1177758"/>
            <a:ext cx="10327008" cy="793917"/>
          </a:xfrm>
          <a:prstGeom prst="rect">
            <a:avLst/>
          </a:prstGeom>
          <a:blipFill rotWithShape="1">
            <a:blip r:embed="rId4">
              <a:alphaModFix/>
            </a:blip>
            <a:stretch>
              <a:fillRect l="-530" t="-6153"/>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825" name="Google Shape;825;p5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pic>
        <p:nvPicPr>
          <p:cNvPr id="830" name="Google Shape;830;p60"/>
          <p:cNvPicPr preferRelativeResize="0"/>
          <p:nvPr/>
        </p:nvPicPr>
        <p:blipFill rotWithShape="1">
          <a:blip r:embed="rId3">
            <a:alphaModFix/>
          </a:blip>
          <a:srcRect/>
          <a:stretch/>
        </p:blipFill>
        <p:spPr>
          <a:xfrm>
            <a:off x="3200400" y="2286000"/>
            <a:ext cx="5852160" cy="3901440"/>
          </a:xfrm>
          <a:prstGeom prst="rect">
            <a:avLst/>
          </a:prstGeom>
          <a:noFill/>
          <a:ln>
            <a:noFill/>
          </a:ln>
        </p:spPr>
      </p:pic>
      <p:sp>
        <p:nvSpPr>
          <p:cNvPr id="831" name="Google Shape;831;p6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32" name="Google Shape;832;p60"/>
          <p:cNvSpPr txBox="1">
            <a:spLocks noGrp="1"/>
          </p:cNvSpPr>
          <p:nvPr>
            <p:ph type="body" idx="1"/>
          </p:nvPr>
        </p:nvSpPr>
        <p:spPr>
          <a:xfrm>
            <a:off x="761978" y="1034544"/>
            <a:ext cx="10327008" cy="793917"/>
          </a:xfrm>
          <a:prstGeom prst="rect">
            <a:avLst/>
          </a:prstGeom>
          <a:noFill/>
          <a:ln>
            <a:noFill/>
          </a:ln>
        </p:spPr>
        <p:txBody>
          <a:bodyPr spcFirstLastPara="1" wrap="square" lIns="91425" tIns="45700" rIns="91425" bIns="45700" anchor="t" anchorCtr="0">
            <a:normAutofit lnSpcReduction="10000"/>
          </a:bodyPr>
          <a:lstStyle/>
          <a:p>
            <a:pPr marL="182880" lvl="0" indent="-182880" algn="l" rtl="0">
              <a:spcBef>
                <a:spcPts val="0"/>
              </a:spcBef>
              <a:spcAft>
                <a:spcPts val="0"/>
              </a:spcAft>
              <a:buSzPts val="2040"/>
              <a:buChar char="•"/>
            </a:pPr>
            <a:r>
              <a:rPr lang="en-US" sz="2400"/>
              <a:t>But due to error, every time we measure the response </a:t>
            </a:r>
            <a:r>
              <a:rPr lang="en-US" sz="2400" i="1"/>
              <a:t>Y</a:t>
            </a:r>
            <a:r>
              <a:rPr lang="en-US" sz="2400"/>
              <a:t> for a fixed value of X we will obtain a different observation. </a:t>
            </a:r>
            <a:endParaRPr/>
          </a:p>
          <a:p>
            <a:pPr marL="182880" lvl="0" indent="-53339" algn="l" rtl="0">
              <a:spcBef>
                <a:spcPts val="480"/>
              </a:spcBef>
              <a:spcAft>
                <a:spcPts val="0"/>
              </a:spcAft>
              <a:buSzPts val="2040"/>
              <a:buNone/>
            </a:pPr>
            <a:endParaRPr sz="2400" i="1"/>
          </a:p>
        </p:txBody>
      </p:sp>
      <p:sp>
        <p:nvSpPr>
          <p:cNvPr id="833" name="Google Shape;833;p6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p61"/>
          <p:cNvPicPr preferRelativeResize="0"/>
          <p:nvPr/>
        </p:nvPicPr>
        <p:blipFill rotWithShape="1">
          <a:blip r:embed="rId3">
            <a:alphaModFix/>
          </a:blip>
          <a:srcRect/>
          <a:stretch/>
        </p:blipFill>
        <p:spPr>
          <a:xfrm>
            <a:off x="3200400" y="2286000"/>
            <a:ext cx="5852160" cy="3901440"/>
          </a:xfrm>
          <a:prstGeom prst="rect">
            <a:avLst/>
          </a:prstGeom>
          <a:noFill/>
          <a:ln>
            <a:noFill/>
          </a:ln>
        </p:spPr>
      </p:pic>
      <p:sp>
        <p:nvSpPr>
          <p:cNvPr id="839" name="Google Shape;839;p6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40" name="Google Shape;840;p61"/>
          <p:cNvSpPr txBox="1">
            <a:spLocks noGrp="1"/>
          </p:cNvSpPr>
          <p:nvPr>
            <p:ph type="body" idx="1"/>
          </p:nvPr>
        </p:nvSpPr>
        <p:spPr>
          <a:xfrm>
            <a:off x="761978" y="1034544"/>
            <a:ext cx="10327008" cy="793917"/>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040"/>
              <a:buChar char="•"/>
            </a:pPr>
            <a:r>
              <a:rPr lang="en-US" sz="2400"/>
              <a:t>One set of observations, “one realization” we obtain one set of </a:t>
            </a:r>
            <a:r>
              <a:rPr lang="en-US" sz="2400" i="1"/>
              <a:t>Y</a:t>
            </a:r>
            <a:r>
              <a:rPr lang="en-US" sz="2400"/>
              <a:t>s (red crosses).  </a:t>
            </a:r>
            <a:endParaRPr sz="2400"/>
          </a:p>
          <a:p>
            <a:pPr marL="182880" lvl="0" indent="-53339" algn="l" rtl="0">
              <a:spcBef>
                <a:spcPts val="480"/>
              </a:spcBef>
              <a:spcAft>
                <a:spcPts val="0"/>
              </a:spcAft>
              <a:buSzPts val="2040"/>
              <a:buNone/>
            </a:pPr>
            <a:endParaRPr sz="2400" i="1"/>
          </a:p>
        </p:txBody>
      </p:sp>
      <p:sp>
        <p:nvSpPr>
          <p:cNvPr id="841" name="Google Shape;841;p6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53</a:t>
            </a:fld>
            <a:endParaRPr/>
          </a:p>
        </p:txBody>
      </p:sp>
      <p:sp>
        <p:nvSpPr>
          <p:cNvPr id="842" name="Google Shape;842;p61"/>
          <p:cNvSpPr txBox="1"/>
          <p:nvPr/>
        </p:nvSpPr>
        <p:spPr>
          <a:xfrm>
            <a:off x="266700" y="2924175"/>
            <a:ext cx="244792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Terminology: </a:t>
            </a:r>
            <a:r>
              <a:rPr lang="en-US" sz="1800">
                <a:solidFill>
                  <a:srgbClr val="00B0F0"/>
                </a:solidFill>
                <a:latin typeface="Calibri"/>
                <a:ea typeface="Calibri"/>
                <a:cs typeface="Calibri"/>
                <a:sym typeface="Calibri"/>
              </a:rPr>
              <a:t>realization</a:t>
            </a:r>
            <a:r>
              <a:rPr lang="en-US" sz="1800">
                <a:solidFill>
                  <a:schemeClr val="dk1"/>
                </a:solidFill>
                <a:latin typeface="Calibri"/>
                <a:ea typeface="Calibri"/>
                <a:cs typeface="Calibri"/>
                <a:sym typeface="Calibri"/>
              </a:rPr>
              <a:t> here means the data we observed; </a:t>
            </a:r>
            <a:r>
              <a:rPr lang="en-US" sz="1800">
                <a:solidFill>
                  <a:srgbClr val="00B0F0"/>
                </a:solidFill>
                <a:latin typeface="Calibri"/>
                <a:ea typeface="Calibri"/>
                <a:cs typeface="Calibri"/>
                <a:sym typeface="Calibri"/>
              </a:rPr>
              <a:t>imagine that you can generate data in real time by flipping a coin.</a:t>
            </a:r>
            <a:endParaRPr sz="1800" b="1">
              <a:solidFill>
                <a:srgbClr val="00B0F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pic>
        <p:nvPicPr>
          <p:cNvPr id="848" name="Google Shape;848;p62"/>
          <p:cNvPicPr preferRelativeResize="0"/>
          <p:nvPr/>
        </p:nvPicPr>
        <p:blipFill rotWithShape="1">
          <a:blip r:embed="rId3">
            <a:alphaModFix/>
          </a:blip>
          <a:srcRect/>
          <a:stretch/>
        </p:blipFill>
        <p:spPr>
          <a:xfrm>
            <a:off x="3200400" y="2286000"/>
            <a:ext cx="5852160" cy="3901440"/>
          </a:xfrm>
          <a:prstGeom prst="rect">
            <a:avLst/>
          </a:prstGeom>
          <a:noFill/>
          <a:ln>
            <a:noFill/>
          </a:ln>
        </p:spPr>
      </p:pic>
      <p:sp>
        <p:nvSpPr>
          <p:cNvPr id="849" name="Google Shape;849;p6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50" name="Google Shape;850;p62"/>
          <p:cNvSpPr txBox="1">
            <a:spLocks noGrp="1"/>
          </p:cNvSpPr>
          <p:nvPr>
            <p:ph type="body" idx="1"/>
          </p:nvPr>
        </p:nvSpPr>
        <p:spPr>
          <a:xfrm>
            <a:off x="761978" y="1034544"/>
            <a:ext cx="10327008" cy="793917"/>
          </a:xfrm>
          <a:prstGeom prst="rect">
            <a:avLst/>
          </a:prstGeom>
          <a:noFill/>
          <a:ln>
            <a:noFill/>
          </a:ln>
        </p:spPr>
        <p:txBody>
          <a:bodyPr spcFirstLastPara="1" wrap="square" lIns="91425" tIns="45700" rIns="91425" bIns="45700" anchor="t" anchorCtr="0">
            <a:normAutofit lnSpcReduction="10000"/>
          </a:bodyPr>
          <a:lstStyle/>
          <a:p>
            <a:pPr marL="182880" lvl="0" indent="-182880" algn="l" rtl="0">
              <a:spcBef>
                <a:spcPts val="0"/>
              </a:spcBef>
              <a:spcAft>
                <a:spcPts val="0"/>
              </a:spcAft>
              <a:buSzPts val="2040"/>
              <a:buChar char="•"/>
            </a:pPr>
            <a:r>
              <a:rPr lang="en-US" sz="2400"/>
              <a:t>Another set of observations, “another realization” we obtain another set of </a:t>
            </a:r>
            <a:r>
              <a:rPr lang="en-US" sz="2400" i="1"/>
              <a:t>Y</a:t>
            </a:r>
            <a:r>
              <a:rPr lang="en-US" sz="2400"/>
              <a:t>s (green crosses).</a:t>
            </a:r>
            <a:endParaRPr sz="2400"/>
          </a:p>
          <a:p>
            <a:pPr marL="182880" lvl="0" indent="-53339" algn="l" rtl="0">
              <a:spcBef>
                <a:spcPts val="480"/>
              </a:spcBef>
              <a:spcAft>
                <a:spcPts val="0"/>
              </a:spcAft>
              <a:buSzPts val="2040"/>
              <a:buNone/>
            </a:pPr>
            <a:endParaRPr sz="2400" i="1"/>
          </a:p>
        </p:txBody>
      </p:sp>
      <p:sp>
        <p:nvSpPr>
          <p:cNvPr id="851" name="Google Shape;851;p6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6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57" name="Google Shape;857;p63"/>
          <p:cNvSpPr txBox="1">
            <a:spLocks noGrp="1"/>
          </p:cNvSpPr>
          <p:nvPr>
            <p:ph type="body" idx="1"/>
          </p:nvPr>
        </p:nvSpPr>
        <p:spPr>
          <a:xfrm>
            <a:off x="761978" y="1034544"/>
            <a:ext cx="10327008" cy="793917"/>
          </a:xfrm>
          <a:prstGeom prst="rect">
            <a:avLst/>
          </a:prstGeom>
          <a:noFill/>
          <a:ln>
            <a:noFill/>
          </a:ln>
        </p:spPr>
        <p:txBody>
          <a:bodyPr spcFirstLastPara="1" wrap="square" lIns="91425" tIns="45700" rIns="91425" bIns="45700" anchor="t" anchorCtr="0">
            <a:normAutofit lnSpcReduction="10000"/>
          </a:bodyPr>
          <a:lstStyle/>
          <a:p>
            <a:pPr marL="182880" lvl="0" indent="-182880" algn="l" rtl="0">
              <a:spcBef>
                <a:spcPts val="0"/>
              </a:spcBef>
              <a:spcAft>
                <a:spcPts val="0"/>
              </a:spcAft>
              <a:buSzPts val="2040"/>
              <a:buChar char="•"/>
            </a:pPr>
            <a:r>
              <a:rPr lang="en-US" sz="2400"/>
              <a:t>Another set of observations, “another realization” we obtain another set of </a:t>
            </a:r>
            <a:r>
              <a:rPr lang="en-US" sz="2400" i="1"/>
              <a:t>Y</a:t>
            </a:r>
            <a:r>
              <a:rPr lang="en-US" sz="2400"/>
              <a:t>s (black crosses).</a:t>
            </a:r>
            <a:endParaRPr sz="2400"/>
          </a:p>
          <a:p>
            <a:pPr marL="182880" lvl="0" indent="-53339" algn="l" rtl="0">
              <a:spcBef>
                <a:spcPts val="480"/>
              </a:spcBef>
              <a:spcAft>
                <a:spcPts val="0"/>
              </a:spcAft>
              <a:buSzPts val="2040"/>
              <a:buNone/>
            </a:pPr>
            <a:endParaRPr sz="2400" i="1"/>
          </a:p>
        </p:txBody>
      </p:sp>
      <p:sp>
        <p:nvSpPr>
          <p:cNvPr id="858" name="Google Shape;858;p6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55</a:t>
            </a:fld>
            <a:endParaRPr/>
          </a:p>
        </p:txBody>
      </p:sp>
      <p:pic>
        <p:nvPicPr>
          <p:cNvPr id="859" name="Google Shape;859;p63"/>
          <p:cNvPicPr preferRelativeResize="0"/>
          <p:nvPr/>
        </p:nvPicPr>
        <p:blipFill rotWithShape="1">
          <a:blip r:embed="rId3">
            <a:alphaModFix/>
          </a:blip>
          <a:srcRect/>
          <a:stretch/>
        </p:blipFill>
        <p:spPr>
          <a:xfrm>
            <a:off x="3200400" y="2286000"/>
            <a:ext cx="5852160" cy="390144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65" name="Google Shape;865;p64"/>
          <p:cNvSpPr txBox="1">
            <a:spLocks noGrp="1"/>
          </p:cNvSpPr>
          <p:nvPr>
            <p:ph type="body" idx="1"/>
          </p:nvPr>
        </p:nvSpPr>
        <p:spPr>
          <a:xfrm>
            <a:off x="609600" y="1143000"/>
            <a:ext cx="10972800" cy="5334000"/>
          </a:xfrm>
          <a:prstGeom prst="rect">
            <a:avLst/>
          </a:prstGeom>
          <a:blipFill rotWithShape="1">
            <a:blip r:embed="rId3">
              <a:alphaModFix/>
            </a:blip>
            <a:stretch>
              <a:fillRect l="-499" t="-570"/>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866" name="Google Shape;866;p6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56</a:t>
            </a:fld>
            <a:endParaRPr/>
          </a:p>
        </p:txBody>
      </p:sp>
      <p:pic>
        <p:nvPicPr>
          <p:cNvPr id="867" name="Google Shape;867;p64"/>
          <p:cNvPicPr preferRelativeResize="0"/>
          <p:nvPr/>
        </p:nvPicPr>
        <p:blipFill rotWithShape="1">
          <a:blip r:embed="rId4">
            <a:alphaModFix/>
          </a:blip>
          <a:srcRect/>
          <a:stretch/>
        </p:blipFill>
        <p:spPr>
          <a:xfrm>
            <a:off x="3200400" y="2286000"/>
            <a:ext cx="5852160" cy="390144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6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73" name="Google Shape;873;p65"/>
          <p:cNvSpPr txBox="1">
            <a:spLocks noGrp="1"/>
          </p:cNvSpPr>
          <p:nvPr>
            <p:ph type="body" idx="1"/>
          </p:nvPr>
        </p:nvSpPr>
        <p:spPr>
          <a:xfrm>
            <a:off x="609600" y="1143000"/>
            <a:ext cx="10972800" cy="5334000"/>
          </a:xfrm>
          <a:prstGeom prst="rect">
            <a:avLst/>
          </a:prstGeom>
          <a:blipFill rotWithShape="1">
            <a:blip r:embed="rId3">
              <a:alphaModFix/>
            </a:blip>
            <a:stretch>
              <a:fillRect l="-499" t="-570"/>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874" name="Google Shape;874;p6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57</a:t>
            </a:fld>
            <a:endParaRPr/>
          </a:p>
        </p:txBody>
      </p:sp>
      <p:pic>
        <p:nvPicPr>
          <p:cNvPr id="875" name="Google Shape;875;p65"/>
          <p:cNvPicPr preferRelativeResize="0"/>
          <p:nvPr/>
        </p:nvPicPr>
        <p:blipFill rotWithShape="1">
          <a:blip r:embed="rId4">
            <a:alphaModFix/>
          </a:blip>
          <a:srcRect/>
          <a:stretch/>
        </p:blipFill>
        <p:spPr>
          <a:xfrm>
            <a:off x="3200400" y="2286000"/>
            <a:ext cx="5852160" cy="390144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81" name="Google Shape;881;p66"/>
          <p:cNvSpPr txBox="1">
            <a:spLocks noGrp="1"/>
          </p:cNvSpPr>
          <p:nvPr>
            <p:ph type="body" idx="1"/>
          </p:nvPr>
        </p:nvSpPr>
        <p:spPr>
          <a:xfrm>
            <a:off x="609600" y="1199273"/>
            <a:ext cx="10515600" cy="879642"/>
          </a:xfrm>
          <a:prstGeom prst="rect">
            <a:avLst/>
          </a:prstGeom>
          <a:blipFill rotWithShape="1">
            <a:blip r:embed="rId3">
              <a:alphaModFix/>
            </a:blip>
            <a:stretch>
              <a:fillRect l="-521" t="-3471"/>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882" name="Google Shape;882;p6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58</a:t>
            </a:fld>
            <a:endParaRPr/>
          </a:p>
        </p:txBody>
      </p:sp>
      <p:pic>
        <p:nvPicPr>
          <p:cNvPr id="883" name="Google Shape;883;p66"/>
          <p:cNvPicPr preferRelativeResize="0"/>
          <p:nvPr/>
        </p:nvPicPr>
        <p:blipFill rotWithShape="1">
          <a:blip r:embed="rId4">
            <a:alphaModFix/>
          </a:blip>
          <a:srcRect/>
          <a:stretch/>
        </p:blipFill>
        <p:spPr>
          <a:xfrm>
            <a:off x="3200400" y="2286000"/>
            <a:ext cx="5852160" cy="390144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6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Parameter Estimation: Story So Far </a:t>
            </a:r>
            <a:endParaRPr/>
          </a:p>
        </p:txBody>
      </p:sp>
      <p:sp>
        <p:nvSpPr>
          <p:cNvPr id="890" name="Google Shape;890;p67"/>
          <p:cNvSpPr txBox="1">
            <a:spLocks noGrp="1"/>
          </p:cNvSpPr>
          <p:nvPr>
            <p:ph type="body" idx="1"/>
          </p:nvPr>
        </p:nvSpPr>
        <p:spPr>
          <a:xfrm>
            <a:off x="762000" y="1219200"/>
            <a:ext cx="10972800" cy="2937042"/>
          </a:xfrm>
          <a:prstGeom prst="rect">
            <a:avLst/>
          </a:prstGeom>
          <a:blipFill rotWithShape="1">
            <a:blip r:embed="rId3">
              <a:alphaModFix/>
            </a:blip>
            <a:stretch>
              <a:fillRect l="-388" t="-2280" r="-721"/>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en-US" dirty="0"/>
              <a:t> </a:t>
            </a:r>
            <a:endParaRPr dirty="0"/>
          </a:p>
        </p:txBody>
      </p:sp>
      <p:sp>
        <p:nvSpPr>
          <p:cNvPr id="891" name="Google Shape;891;p6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59</a:t>
            </a:fld>
            <a:endParaRPr/>
          </a:p>
        </p:txBody>
      </p:sp>
      <p:grpSp>
        <p:nvGrpSpPr>
          <p:cNvPr id="892" name="Google Shape;892;p67"/>
          <p:cNvGrpSpPr/>
          <p:nvPr/>
        </p:nvGrpSpPr>
        <p:grpSpPr>
          <a:xfrm>
            <a:off x="1066800" y="4236720"/>
            <a:ext cx="3703320" cy="2468880"/>
            <a:chOff x="1048571" y="4587667"/>
            <a:chExt cx="3703320" cy="2468880"/>
          </a:xfrm>
        </p:grpSpPr>
        <p:pic>
          <p:nvPicPr>
            <p:cNvPr id="893" name="Google Shape;893;p67"/>
            <p:cNvPicPr preferRelativeResize="0"/>
            <p:nvPr/>
          </p:nvPicPr>
          <p:blipFill rotWithShape="1">
            <a:blip r:embed="rId4">
              <a:alphaModFix/>
            </a:blip>
            <a:srcRect/>
            <a:stretch/>
          </p:blipFill>
          <p:spPr>
            <a:xfrm>
              <a:off x="1048571" y="4587667"/>
              <a:ext cx="3703320" cy="2468880"/>
            </a:xfrm>
            <a:prstGeom prst="rect">
              <a:avLst/>
            </a:prstGeom>
            <a:noFill/>
            <a:ln>
              <a:noFill/>
            </a:ln>
          </p:spPr>
        </p:pic>
        <p:sp>
          <p:nvSpPr>
            <p:cNvPr id="894" name="Google Shape;894;p67"/>
            <p:cNvSpPr txBox="1"/>
            <p:nvPr/>
          </p:nvSpPr>
          <p:spPr>
            <a:xfrm>
              <a:off x="2563903" y="4587823"/>
              <a:ext cx="11918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Universe A</a:t>
              </a:r>
              <a:endParaRPr/>
            </a:p>
          </p:txBody>
        </p:sp>
      </p:grpSp>
      <p:grpSp>
        <p:nvGrpSpPr>
          <p:cNvPr id="895" name="Google Shape;895;p67"/>
          <p:cNvGrpSpPr/>
          <p:nvPr/>
        </p:nvGrpSpPr>
        <p:grpSpPr>
          <a:xfrm>
            <a:off x="4079285" y="4203280"/>
            <a:ext cx="3703320" cy="2486809"/>
            <a:chOff x="4061056" y="4554227"/>
            <a:chExt cx="3703320" cy="2486809"/>
          </a:xfrm>
        </p:grpSpPr>
        <p:pic>
          <p:nvPicPr>
            <p:cNvPr id="896" name="Google Shape;896;p67"/>
            <p:cNvPicPr preferRelativeResize="0"/>
            <p:nvPr/>
          </p:nvPicPr>
          <p:blipFill rotWithShape="1">
            <a:blip r:embed="rId5">
              <a:alphaModFix/>
            </a:blip>
            <a:srcRect/>
            <a:stretch/>
          </p:blipFill>
          <p:spPr>
            <a:xfrm>
              <a:off x="4061056" y="4572156"/>
              <a:ext cx="3703320" cy="2468880"/>
            </a:xfrm>
            <a:prstGeom prst="rect">
              <a:avLst/>
            </a:prstGeom>
            <a:noFill/>
            <a:ln>
              <a:noFill/>
            </a:ln>
          </p:spPr>
        </p:pic>
        <p:sp>
          <p:nvSpPr>
            <p:cNvPr id="897" name="Google Shape;897;p67"/>
            <p:cNvSpPr txBox="1"/>
            <p:nvPr/>
          </p:nvSpPr>
          <p:spPr>
            <a:xfrm>
              <a:off x="5401018" y="4554227"/>
              <a:ext cx="11837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Universe B</a:t>
              </a:r>
              <a:endParaRPr sz="1800">
                <a:solidFill>
                  <a:schemeClr val="dk1"/>
                </a:solidFill>
                <a:latin typeface="Calibri"/>
                <a:ea typeface="Calibri"/>
                <a:cs typeface="Calibri"/>
                <a:sym typeface="Calibri"/>
              </a:endParaRPr>
            </a:p>
          </p:txBody>
        </p:sp>
      </p:grpSp>
      <p:grpSp>
        <p:nvGrpSpPr>
          <p:cNvPr id="898" name="Google Shape;898;p67"/>
          <p:cNvGrpSpPr/>
          <p:nvPr/>
        </p:nvGrpSpPr>
        <p:grpSpPr>
          <a:xfrm>
            <a:off x="7150851" y="4226737"/>
            <a:ext cx="3703319" cy="2481281"/>
            <a:chOff x="7132622" y="4577684"/>
            <a:chExt cx="3703319" cy="2481281"/>
          </a:xfrm>
        </p:grpSpPr>
        <p:pic>
          <p:nvPicPr>
            <p:cNvPr id="899" name="Google Shape;899;p67"/>
            <p:cNvPicPr preferRelativeResize="0"/>
            <p:nvPr/>
          </p:nvPicPr>
          <p:blipFill rotWithShape="1">
            <a:blip r:embed="rId6">
              <a:alphaModFix/>
            </a:blip>
            <a:srcRect/>
            <a:stretch/>
          </p:blipFill>
          <p:spPr>
            <a:xfrm>
              <a:off x="7132622" y="4590085"/>
              <a:ext cx="3703319" cy="2468880"/>
            </a:xfrm>
            <a:prstGeom prst="rect">
              <a:avLst/>
            </a:prstGeom>
            <a:noFill/>
            <a:ln>
              <a:noFill/>
            </a:ln>
          </p:spPr>
        </p:pic>
        <p:sp>
          <p:nvSpPr>
            <p:cNvPr id="900" name="Google Shape;900;p67"/>
            <p:cNvSpPr txBox="1"/>
            <p:nvPr/>
          </p:nvSpPr>
          <p:spPr>
            <a:xfrm>
              <a:off x="8508437" y="4577684"/>
              <a:ext cx="11821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Universe C</a:t>
              </a: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89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95"/>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Content</a:t>
            </a:r>
            <a:endParaRPr/>
          </a:p>
        </p:txBody>
      </p:sp>
      <p:sp>
        <p:nvSpPr>
          <p:cNvPr id="296" name="Google Shape;296;p11"/>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The prediction problem</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Simple linear regression</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Multi-variate linear regression</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Polynomial regression</a:t>
            </a:r>
            <a:endParaRPr/>
          </a:p>
        </p:txBody>
      </p:sp>
      <p:sp>
        <p:nvSpPr>
          <p:cNvPr id="297" name="Google Shape;297;p1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a:t>
            </a:fld>
            <a:endParaRPr>
              <a:solidFill>
                <a:srgbClr val="000000"/>
              </a:solidFill>
            </a:endParaRPr>
          </a:p>
        </p:txBody>
      </p:sp>
      <p:sp>
        <p:nvSpPr>
          <p:cNvPr id="298" name="Google Shape;298;p11"/>
          <p:cNvSpPr/>
          <p:nvPr/>
        </p:nvSpPr>
        <p:spPr>
          <a:xfrm rot="3437627">
            <a:off x="5470848" y="1128888"/>
            <a:ext cx="381000" cy="5334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6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(Empirical) Distribution of Estimtaor</a:t>
            </a:r>
            <a:endParaRPr/>
          </a:p>
        </p:txBody>
      </p:sp>
      <p:sp>
        <p:nvSpPr>
          <p:cNvPr id="906" name="Google Shape;906;p68"/>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a:p>
            <a:pPr marL="182880" lvl="0" indent="0" algn="l" rtl="0">
              <a:spcBef>
                <a:spcPts val="720"/>
              </a:spcBef>
              <a:spcAft>
                <a:spcPts val="0"/>
              </a:spcAft>
              <a:buSzPts val="3060"/>
              <a:buNone/>
            </a:pPr>
            <a:endParaRPr/>
          </a:p>
        </p:txBody>
      </p:sp>
      <p:sp>
        <p:nvSpPr>
          <p:cNvPr id="907" name="Google Shape;907;p6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60</a:t>
            </a:fld>
            <a:endParaRPr/>
          </a:p>
        </p:txBody>
      </p:sp>
      <p:sp>
        <p:nvSpPr>
          <p:cNvPr id="909" name="Google Shape;909;p68"/>
          <p:cNvSpPr txBox="1"/>
          <p:nvPr/>
        </p:nvSpPr>
        <p:spPr>
          <a:xfrm>
            <a:off x="833415" y="1091184"/>
            <a:ext cx="10327008" cy="8796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dirty="0">
                <a:solidFill>
                  <a:srgbClr val="464646"/>
                </a:solidFill>
                <a:latin typeface="Karla"/>
                <a:ea typeface="Karla"/>
                <a:cs typeface="Karla"/>
                <a:sym typeface="Karla"/>
              </a:rPr>
              <a:t>In our magical realisms, we can now sample multiple times </a:t>
            </a:r>
            <a:endParaRPr dirty="0"/>
          </a:p>
        </p:txBody>
      </p:sp>
      <p:pic>
        <p:nvPicPr>
          <p:cNvPr id="910" name="Google Shape;910;p68"/>
          <p:cNvPicPr preferRelativeResize="0"/>
          <p:nvPr/>
        </p:nvPicPr>
        <p:blipFill rotWithShape="1">
          <a:blip r:embed="rId3">
            <a:alphaModFix/>
          </a:blip>
          <a:srcRect/>
          <a:stretch/>
        </p:blipFill>
        <p:spPr>
          <a:xfrm>
            <a:off x="833415" y="2055812"/>
            <a:ext cx="10058400" cy="4572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6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(Empirical) Distribution of Estimtaor</a:t>
            </a:r>
            <a:endParaRPr/>
          </a:p>
        </p:txBody>
      </p:sp>
      <p:sp>
        <p:nvSpPr>
          <p:cNvPr id="916" name="Google Shape;916;p69"/>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a:p>
            <a:pPr marL="182880" lvl="0" indent="0" algn="l" rtl="0">
              <a:spcBef>
                <a:spcPts val="720"/>
              </a:spcBef>
              <a:spcAft>
                <a:spcPts val="0"/>
              </a:spcAft>
              <a:buSzPts val="3060"/>
              <a:buNone/>
            </a:pPr>
            <a:endParaRPr/>
          </a:p>
        </p:txBody>
      </p:sp>
      <p:sp>
        <p:nvSpPr>
          <p:cNvPr id="917" name="Google Shape;917;p6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61</a:t>
            </a:fld>
            <a:endParaRPr/>
          </a:p>
        </p:txBody>
      </p:sp>
      <p:sp>
        <p:nvSpPr>
          <p:cNvPr id="918" name="Google Shape;918;p69"/>
          <p:cNvSpPr txBox="1"/>
          <p:nvPr/>
        </p:nvSpPr>
        <p:spPr>
          <a:xfrm>
            <a:off x="833415" y="983807"/>
            <a:ext cx="10327008" cy="8796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Another sample </a:t>
            </a:r>
            <a:endParaRPr/>
          </a:p>
        </p:txBody>
      </p:sp>
      <p:pic>
        <p:nvPicPr>
          <p:cNvPr id="919" name="Google Shape;919;p69"/>
          <p:cNvPicPr preferRelativeResize="0"/>
          <p:nvPr/>
        </p:nvPicPr>
        <p:blipFill rotWithShape="1">
          <a:blip r:embed="rId3">
            <a:alphaModFix/>
          </a:blip>
          <a:srcRect/>
          <a:stretch/>
        </p:blipFill>
        <p:spPr>
          <a:xfrm>
            <a:off x="832104" y="1755648"/>
            <a:ext cx="10058400" cy="4572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(Empirical) Distribution of Estimtaor</a:t>
            </a:r>
            <a:endParaRPr/>
          </a:p>
        </p:txBody>
      </p:sp>
      <p:sp>
        <p:nvSpPr>
          <p:cNvPr id="926" name="Google Shape;926;p70"/>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a:p>
            <a:pPr marL="182880" lvl="0" indent="0" algn="l" rtl="0">
              <a:spcBef>
                <a:spcPts val="720"/>
              </a:spcBef>
              <a:spcAft>
                <a:spcPts val="0"/>
              </a:spcAft>
              <a:buSzPts val="3060"/>
              <a:buNone/>
            </a:pPr>
            <a:endParaRPr/>
          </a:p>
        </p:txBody>
      </p:sp>
      <p:sp>
        <p:nvSpPr>
          <p:cNvPr id="927" name="Google Shape;927;p7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62</a:t>
            </a:fld>
            <a:endParaRPr/>
          </a:p>
        </p:txBody>
      </p:sp>
      <p:sp>
        <p:nvSpPr>
          <p:cNvPr id="928" name="Google Shape;928;p70"/>
          <p:cNvSpPr txBox="1"/>
          <p:nvPr/>
        </p:nvSpPr>
        <p:spPr>
          <a:xfrm>
            <a:off x="833415" y="983807"/>
            <a:ext cx="10327008" cy="8796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Another sample </a:t>
            </a:r>
            <a:endParaRPr/>
          </a:p>
        </p:txBody>
      </p:sp>
      <p:pic>
        <p:nvPicPr>
          <p:cNvPr id="929" name="Google Shape;929;p70"/>
          <p:cNvPicPr preferRelativeResize="0"/>
          <p:nvPr/>
        </p:nvPicPr>
        <p:blipFill rotWithShape="1">
          <a:blip r:embed="rId3">
            <a:alphaModFix/>
          </a:blip>
          <a:srcRect/>
          <a:stretch/>
        </p:blipFill>
        <p:spPr>
          <a:xfrm>
            <a:off x="832104" y="1755648"/>
            <a:ext cx="10058400" cy="4572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pic>
        <p:nvPicPr>
          <p:cNvPr id="935" name="Google Shape;935;p71"/>
          <p:cNvPicPr preferRelativeResize="0"/>
          <p:nvPr/>
        </p:nvPicPr>
        <p:blipFill rotWithShape="1">
          <a:blip r:embed="rId3">
            <a:alphaModFix/>
          </a:blip>
          <a:srcRect/>
          <a:stretch/>
        </p:blipFill>
        <p:spPr>
          <a:xfrm>
            <a:off x="832104" y="1755648"/>
            <a:ext cx="10058400" cy="4572000"/>
          </a:xfrm>
          <a:prstGeom prst="rect">
            <a:avLst/>
          </a:prstGeom>
          <a:noFill/>
          <a:ln>
            <a:noFill/>
          </a:ln>
        </p:spPr>
      </p:pic>
      <p:sp>
        <p:nvSpPr>
          <p:cNvPr id="936" name="Google Shape;936;p7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(Empirical) Distribution of Estimtaor</a:t>
            </a:r>
            <a:endParaRPr/>
          </a:p>
        </p:txBody>
      </p:sp>
      <p:sp>
        <p:nvSpPr>
          <p:cNvPr id="937" name="Google Shape;937;p71"/>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a:p>
            <a:pPr marL="182880" lvl="0" indent="0" algn="l" rtl="0">
              <a:spcBef>
                <a:spcPts val="720"/>
              </a:spcBef>
              <a:spcAft>
                <a:spcPts val="0"/>
              </a:spcAft>
              <a:buSzPts val="3060"/>
              <a:buNone/>
            </a:pPr>
            <a:endParaRPr/>
          </a:p>
        </p:txBody>
      </p:sp>
      <p:sp>
        <p:nvSpPr>
          <p:cNvPr id="938" name="Google Shape;938;p7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63</a:t>
            </a:fld>
            <a:endParaRPr/>
          </a:p>
        </p:txBody>
      </p:sp>
      <p:sp>
        <p:nvSpPr>
          <p:cNvPr id="939" name="Google Shape;939;p71"/>
          <p:cNvSpPr txBox="1"/>
          <p:nvPr/>
        </p:nvSpPr>
        <p:spPr>
          <a:xfrm>
            <a:off x="833415" y="983807"/>
            <a:ext cx="10327008" cy="8796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And another sample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7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(Empirical) Distribution of Estimtaor</a:t>
            </a:r>
            <a:endParaRPr/>
          </a:p>
        </p:txBody>
      </p:sp>
      <p:sp>
        <p:nvSpPr>
          <p:cNvPr id="946" name="Google Shape;946;p72"/>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a:p>
            <a:pPr marL="182880" lvl="0" indent="0" algn="l" rtl="0">
              <a:spcBef>
                <a:spcPts val="720"/>
              </a:spcBef>
              <a:spcAft>
                <a:spcPts val="0"/>
              </a:spcAft>
              <a:buSzPts val="3060"/>
              <a:buNone/>
            </a:pPr>
            <a:endParaRPr/>
          </a:p>
        </p:txBody>
      </p:sp>
      <p:sp>
        <p:nvSpPr>
          <p:cNvPr id="947" name="Google Shape;947;p7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64</a:t>
            </a:fld>
            <a:endParaRPr/>
          </a:p>
        </p:txBody>
      </p:sp>
      <p:sp>
        <p:nvSpPr>
          <p:cNvPr id="948" name="Google Shape;948;p72"/>
          <p:cNvSpPr txBox="1"/>
          <p:nvPr/>
        </p:nvSpPr>
        <p:spPr>
          <a:xfrm>
            <a:off x="833415" y="983807"/>
            <a:ext cx="10327008" cy="87964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Repeat this for 100 times </a:t>
            </a:r>
            <a:endParaRPr/>
          </a:p>
        </p:txBody>
      </p:sp>
      <p:pic>
        <p:nvPicPr>
          <p:cNvPr id="949" name="Google Shape;949;p72"/>
          <p:cNvPicPr preferRelativeResize="0"/>
          <p:nvPr/>
        </p:nvPicPr>
        <p:blipFill rotWithShape="1">
          <a:blip r:embed="rId3">
            <a:alphaModFix/>
          </a:blip>
          <a:srcRect/>
          <a:stretch/>
        </p:blipFill>
        <p:spPr>
          <a:xfrm>
            <a:off x="832104" y="1755648"/>
            <a:ext cx="10058400" cy="4572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pic>
        <p:nvPicPr>
          <p:cNvPr id="955" name="Google Shape;955;p73"/>
          <p:cNvPicPr preferRelativeResize="0"/>
          <p:nvPr/>
        </p:nvPicPr>
        <p:blipFill rotWithShape="1">
          <a:blip r:embed="rId3">
            <a:alphaModFix/>
          </a:blip>
          <a:srcRect/>
          <a:stretch/>
        </p:blipFill>
        <p:spPr>
          <a:xfrm>
            <a:off x="2739369" y="2167434"/>
            <a:ext cx="6515100" cy="4343400"/>
          </a:xfrm>
          <a:prstGeom prst="rect">
            <a:avLst/>
          </a:prstGeom>
          <a:noFill/>
          <a:ln>
            <a:noFill/>
          </a:ln>
        </p:spPr>
      </p:pic>
      <p:sp>
        <p:nvSpPr>
          <p:cNvPr id="956" name="Google Shape;956;p7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(Empirical) Distribution of Estimator</a:t>
            </a:r>
            <a:endParaRPr/>
          </a:p>
        </p:txBody>
      </p:sp>
      <p:sp>
        <p:nvSpPr>
          <p:cNvPr id="957" name="Google Shape;957;p73"/>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a:p>
            <a:pPr marL="182880" lvl="0" indent="0" algn="l" rtl="0">
              <a:spcBef>
                <a:spcPts val="720"/>
              </a:spcBef>
              <a:spcAft>
                <a:spcPts val="0"/>
              </a:spcAft>
              <a:buSzPts val="3060"/>
              <a:buNone/>
            </a:pPr>
            <a:endParaRPr/>
          </a:p>
        </p:txBody>
      </p:sp>
      <p:sp>
        <p:nvSpPr>
          <p:cNvPr id="958" name="Google Shape;958;p7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65</a:t>
            </a:fld>
            <a:endParaRPr/>
          </a:p>
        </p:txBody>
      </p:sp>
      <p:sp>
        <p:nvSpPr>
          <p:cNvPr id="959" name="Google Shape;959;p73"/>
          <p:cNvSpPr txBox="1"/>
          <p:nvPr/>
        </p:nvSpPr>
        <p:spPr>
          <a:xfrm>
            <a:off x="833414" y="983807"/>
            <a:ext cx="11009293" cy="879642"/>
          </a:xfrm>
          <a:prstGeom prst="rect">
            <a:avLst/>
          </a:prstGeom>
          <a:blipFill rotWithShape="1">
            <a:blip r:embed="rId4">
              <a:alphaModFix/>
            </a:blip>
            <a:stretch>
              <a:fillRect l="-884" t="-5515" b="-10827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960" name="Google Shape;960;p73"/>
          <p:cNvSpPr txBox="1"/>
          <p:nvPr/>
        </p:nvSpPr>
        <p:spPr>
          <a:xfrm>
            <a:off x="7132320" y="3270323"/>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Google Shape;966;p74"/>
          <p:cNvPicPr preferRelativeResize="0"/>
          <p:nvPr/>
        </p:nvPicPr>
        <p:blipFill rotWithShape="1">
          <a:blip r:embed="rId3">
            <a:alphaModFix/>
          </a:blip>
          <a:srcRect/>
          <a:stretch/>
        </p:blipFill>
        <p:spPr>
          <a:xfrm>
            <a:off x="2752403" y="1963057"/>
            <a:ext cx="6515100" cy="4343400"/>
          </a:xfrm>
          <a:prstGeom prst="rect">
            <a:avLst/>
          </a:prstGeom>
          <a:noFill/>
          <a:ln>
            <a:noFill/>
          </a:ln>
        </p:spPr>
      </p:pic>
      <p:sp>
        <p:nvSpPr>
          <p:cNvPr id="967" name="Google Shape;967;p7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4400"/>
              <a:buFont typeface="Calibri"/>
              <a:buNone/>
            </a:pPr>
            <a:r>
              <a:rPr lang="en-US">
                <a:solidFill>
                  <a:srgbClr val="3F3F3F"/>
                </a:solidFill>
              </a:rPr>
              <a:t>Confidence intervals for the predictors estimates</a:t>
            </a:r>
            <a:endParaRPr/>
          </a:p>
        </p:txBody>
      </p:sp>
      <p:sp>
        <p:nvSpPr>
          <p:cNvPr id="968" name="Google Shape;968;p74"/>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0" algn="l" rtl="0">
              <a:spcBef>
                <a:spcPts val="0"/>
              </a:spcBef>
              <a:spcAft>
                <a:spcPts val="0"/>
              </a:spcAft>
              <a:buSzPts val="3060"/>
              <a:buNone/>
            </a:pPr>
            <a:endParaRPr/>
          </a:p>
          <a:p>
            <a:pPr marL="182880" lvl="0" indent="0" algn="l" rtl="0">
              <a:spcBef>
                <a:spcPts val="720"/>
              </a:spcBef>
              <a:spcAft>
                <a:spcPts val="0"/>
              </a:spcAft>
              <a:buSzPts val="3060"/>
              <a:buNone/>
            </a:pPr>
            <a:endParaRPr/>
          </a:p>
        </p:txBody>
      </p:sp>
      <p:sp>
        <p:nvSpPr>
          <p:cNvPr id="969" name="Google Shape;969;p7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66</a:t>
            </a:fld>
            <a:endParaRPr/>
          </a:p>
        </p:txBody>
      </p:sp>
      <p:cxnSp>
        <p:nvCxnSpPr>
          <p:cNvPr id="970" name="Google Shape;970;p74"/>
          <p:cNvCxnSpPr/>
          <p:nvPr/>
        </p:nvCxnSpPr>
        <p:spPr>
          <a:xfrm>
            <a:off x="5413827" y="2989943"/>
            <a:ext cx="1538514" cy="0"/>
          </a:xfrm>
          <a:prstGeom prst="straightConnector1">
            <a:avLst/>
          </a:prstGeom>
          <a:noFill/>
          <a:ln w="26425" cap="flat" cmpd="sng">
            <a:solidFill>
              <a:schemeClr val="accent1"/>
            </a:solidFill>
            <a:prstDash val="solid"/>
            <a:round/>
            <a:headEnd type="triangle" w="med" len="med"/>
            <a:tailEnd type="triangle" w="med" len="med"/>
          </a:ln>
        </p:spPr>
      </p:cxnSp>
      <p:cxnSp>
        <p:nvCxnSpPr>
          <p:cNvPr id="971" name="Google Shape;971;p74"/>
          <p:cNvCxnSpPr/>
          <p:nvPr/>
        </p:nvCxnSpPr>
        <p:spPr>
          <a:xfrm rot="10800000" flipH="1">
            <a:off x="4855027" y="2714171"/>
            <a:ext cx="2692400" cy="7258"/>
          </a:xfrm>
          <a:prstGeom prst="straightConnector1">
            <a:avLst/>
          </a:prstGeom>
          <a:noFill/>
          <a:ln w="26425" cap="flat" cmpd="sng">
            <a:solidFill>
              <a:schemeClr val="accent1"/>
            </a:solidFill>
            <a:prstDash val="solid"/>
            <a:round/>
            <a:headEnd type="triangle" w="med" len="med"/>
            <a:tailEnd type="triangle" w="med" len="med"/>
          </a:ln>
        </p:spPr>
      </p:cxnSp>
      <p:sp>
        <p:nvSpPr>
          <p:cNvPr id="972" name="Google Shape;972;p74"/>
          <p:cNvSpPr txBox="1"/>
          <p:nvPr/>
        </p:nvSpPr>
        <p:spPr>
          <a:xfrm>
            <a:off x="6969625" y="2805277"/>
            <a:ext cx="5838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68%</a:t>
            </a:r>
            <a:endParaRPr/>
          </a:p>
        </p:txBody>
      </p:sp>
      <p:sp>
        <p:nvSpPr>
          <p:cNvPr id="973" name="Google Shape;973;p74"/>
          <p:cNvSpPr txBox="1"/>
          <p:nvPr/>
        </p:nvSpPr>
        <p:spPr>
          <a:xfrm>
            <a:off x="7554787" y="2554383"/>
            <a:ext cx="5838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95%</a:t>
            </a:r>
            <a:endParaRPr/>
          </a:p>
        </p:txBody>
      </p:sp>
      <p:sp>
        <p:nvSpPr>
          <p:cNvPr id="2" name="Text Placeholder 2">
            <a:extLst>
              <a:ext uri="{FF2B5EF4-FFF2-40B4-BE49-F238E27FC236}">
                <a16:creationId xmlns:a16="http://schemas.microsoft.com/office/drawing/2014/main" id="{939F1652-F4CC-E8A6-DC5E-12DB2F4D0E71}"/>
              </a:ext>
            </a:extLst>
          </p:cNvPr>
          <p:cNvSpPr txBox="1">
            <a:spLocks/>
          </p:cNvSpPr>
          <p:nvPr/>
        </p:nvSpPr>
        <p:spPr>
          <a:xfrm>
            <a:off x="609600" y="1143000"/>
            <a:ext cx="10972800" cy="105809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22910" algn="l" rtl="0">
              <a:lnSpc>
                <a:spcPct val="100000"/>
              </a:lnSpc>
              <a:spcBef>
                <a:spcPts val="720"/>
              </a:spcBef>
              <a:spcAft>
                <a:spcPts val="0"/>
              </a:spcAft>
              <a:buClr>
                <a:schemeClr val="accent1"/>
              </a:buClr>
              <a:buSzPts val="3060"/>
              <a:buFont typeface="Arial"/>
              <a:buChar char="•"/>
              <a:defRPr sz="3600" b="0" i="0" u="none" strike="noStrike" cap="none">
                <a:solidFill>
                  <a:schemeClr val="dk1"/>
                </a:solidFill>
                <a:latin typeface="Calibri"/>
                <a:ea typeface="Calibri"/>
                <a:cs typeface="Calibri"/>
                <a:sym typeface="Calibri"/>
              </a:defRPr>
            </a:lvl1pPr>
            <a:lvl2pPr marL="914400" marR="0" lvl="1" indent="-401319" algn="l" rtl="0">
              <a:lnSpc>
                <a:spcPct val="100000"/>
              </a:lnSpc>
              <a:spcBef>
                <a:spcPts val="640"/>
              </a:spcBef>
              <a:spcAft>
                <a:spcPts val="0"/>
              </a:spcAft>
              <a:buClr>
                <a:schemeClr val="accent1"/>
              </a:buClr>
              <a:buSzPts val="2720"/>
              <a:buFont typeface="Arial"/>
              <a:buChar char="•"/>
              <a:defRPr sz="3200" b="0" i="0" u="none" strike="noStrike" cap="none">
                <a:solidFill>
                  <a:srgbClr val="002060"/>
                </a:solidFill>
                <a:latin typeface="Libre Baskerville"/>
                <a:ea typeface="Libre Baskerville"/>
                <a:cs typeface="Libre Baskerville"/>
                <a:sym typeface="Libre Baskerville"/>
              </a:defRPr>
            </a:lvl2pPr>
            <a:lvl3pPr marL="1371600" marR="0" lvl="2" indent="-388619" algn="l" rtl="0">
              <a:lnSpc>
                <a:spcPct val="100000"/>
              </a:lnSpc>
              <a:spcBef>
                <a:spcPts val="560"/>
              </a:spcBef>
              <a:spcAft>
                <a:spcPts val="0"/>
              </a:spcAft>
              <a:buClr>
                <a:schemeClr val="accent1"/>
              </a:buClr>
              <a:buSzPts val="2520"/>
              <a:buFont typeface="Arial"/>
              <a:buChar char="•"/>
              <a:defRPr sz="28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accent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accent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accent1"/>
              </a:buClr>
              <a:buSzPts val="1800"/>
              <a:buFont typeface="Arial"/>
              <a:buChar char="•"/>
              <a:defRPr sz="13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accent1"/>
              </a:buClr>
              <a:buSzPts val="1800"/>
              <a:buFont typeface="Arial"/>
              <a:buChar char="•"/>
              <a:defRPr sz="13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accent1"/>
              </a:buClr>
              <a:buSzPts val="1800"/>
              <a:buFont typeface="Arial"/>
              <a:buChar char="•"/>
              <a:defRPr sz="13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accent1"/>
              </a:buClr>
              <a:buSzPts val="1800"/>
              <a:buFont typeface="Arial"/>
              <a:buChar char="•"/>
              <a:defRPr sz="1300" b="0" i="0" u="none" strike="noStrike" cap="none">
                <a:solidFill>
                  <a:schemeClr val="dk1"/>
                </a:solidFill>
                <a:latin typeface="Calibri"/>
                <a:ea typeface="Calibri"/>
                <a:cs typeface="Calibri"/>
                <a:sym typeface="Calibri"/>
              </a:defRPr>
            </a:lvl9pPr>
          </a:lstStyle>
          <a:p>
            <a:r>
              <a:rPr lang="en-US" sz="2800" dirty="0"/>
              <a:t>Finally, we can calculate the </a:t>
            </a:r>
            <a:r>
              <a:rPr lang="en-US" sz="2800" dirty="0">
                <a:solidFill>
                  <a:srgbClr val="00B0F0"/>
                </a:solidFill>
              </a:rPr>
              <a:t>confidence intervals</a:t>
            </a:r>
            <a:r>
              <a:rPr lang="en-US" sz="2800" dirty="0"/>
              <a:t>, which are the ranges of values such that the true value of </a:t>
            </a:r>
            <a:r>
              <a:rPr lang="el-GR" sz="2800" dirty="0"/>
              <a:t>β₁ </a:t>
            </a:r>
            <a:r>
              <a:rPr lang="en-US" sz="2800" dirty="0"/>
              <a:t>is contained in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pSp>
        <p:nvGrpSpPr>
          <p:cNvPr id="979" name="Google Shape;979;p75"/>
          <p:cNvGrpSpPr/>
          <p:nvPr/>
        </p:nvGrpSpPr>
        <p:grpSpPr>
          <a:xfrm>
            <a:off x="158929" y="1910012"/>
            <a:ext cx="11672033" cy="3140406"/>
            <a:chOff x="72751" y="1271016"/>
            <a:chExt cx="11672033" cy="3140406"/>
          </a:xfrm>
        </p:grpSpPr>
        <p:pic>
          <p:nvPicPr>
            <p:cNvPr id="980" name="Google Shape;980;p75"/>
            <p:cNvPicPr preferRelativeResize="0"/>
            <p:nvPr/>
          </p:nvPicPr>
          <p:blipFill rotWithShape="1">
            <a:blip r:embed="rId3">
              <a:alphaModFix/>
            </a:blip>
            <a:srcRect l="9467" t="2515" r="8537" b="1679"/>
            <a:stretch/>
          </p:blipFill>
          <p:spPr>
            <a:xfrm>
              <a:off x="72751" y="1302462"/>
              <a:ext cx="3749039" cy="3108960"/>
            </a:xfrm>
            <a:prstGeom prst="rect">
              <a:avLst/>
            </a:prstGeom>
            <a:noFill/>
            <a:ln>
              <a:noFill/>
            </a:ln>
          </p:spPr>
        </p:pic>
        <p:pic>
          <p:nvPicPr>
            <p:cNvPr id="981" name="Google Shape;981;p75"/>
            <p:cNvPicPr preferRelativeResize="0"/>
            <p:nvPr/>
          </p:nvPicPr>
          <p:blipFill rotWithShape="1">
            <a:blip r:embed="rId4">
              <a:alphaModFix/>
            </a:blip>
            <a:srcRect l="10394" t="2262" r="7086" b="2126"/>
            <a:stretch/>
          </p:blipFill>
          <p:spPr>
            <a:xfrm>
              <a:off x="7778870" y="1271016"/>
              <a:ext cx="3965914" cy="3063240"/>
            </a:xfrm>
            <a:prstGeom prst="rect">
              <a:avLst/>
            </a:prstGeom>
            <a:noFill/>
            <a:ln>
              <a:noFill/>
            </a:ln>
          </p:spPr>
        </p:pic>
        <p:pic>
          <p:nvPicPr>
            <p:cNvPr id="982" name="Google Shape;982;p75"/>
            <p:cNvPicPr preferRelativeResize="0"/>
            <p:nvPr/>
          </p:nvPicPr>
          <p:blipFill rotWithShape="1">
            <a:blip r:embed="rId5">
              <a:alphaModFix/>
            </a:blip>
            <a:srcRect l="8163" t="2549" r="7303" b="1736"/>
            <a:stretch/>
          </p:blipFill>
          <p:spPr>
            <a:xfrm>
              <a:off x="3785841" y="1324764"/>
              <a:ext cx="4058174" cy="3063240"/>
            </a:xfrm>
            <a:prstGeom prst="rect">
              <a:avLst/>
            </a:prstGeom>
            <a:noFill/>
            <a:ln>
              <a:noFill/>
            </a:ln>
          </p:spPr>
        </p:pic>
      </p:grpSp>
      <p:sp>
        <p:nvSpPr>
          <p:cNvPr id="983" name="Google Shape;983;p75"/>
          <p:cNvSpPr txBox="1">
            <a:spLocks noGrp="1"/>
          </p:cNvSpPr>
          <p:nvPr>
            <p:ph type="sldNum" idx="12"/>
          </p:nvPr>
        </p:nvSpPr>
        <p:spPr>
          <a:xfrm>
            <a:off x="9144000" y="6400802"/>
            <a:ext cx="28448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67</a:t>
            </a:fld>
            <a:endParaRPr/>
          </a:p>
        </p:txBody>
      </p:sp>
      <p:sp>
        <p:nvSpPr>
          <p:cNvPr id="984" name="Google Shape;984;p75"/>
          <p:cNvSpPr txBox="1"/>
          <p:nvPr/>
        </p:nvSpPr>
        <p:spPr>
          <a:xfrm>
            <a:off x="737602" y="482002"/>
            <a:ext cx="11093360" cy="16746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And also we can answer the question, ’how </a:t>
            </a:r>
            <a:r>
              <a:rPr lang="en-US" sz="2400">
                <a:solidFill>
                  <a:srgbClr val="FF0000"/>
                </a:solidFill>
                <a:latin typeface="Karla"/>
                <a:ea typeface="Karla"/>
                <a:cs typeface="Karla"/>
                <a:sym typeface="Karla"/>
              </a:rPr>
              <a:t>significant</a:t>
            </a:r>
            <a:r>
              <a:rPr lang="en-US" sz="2400">
                <a:solidFill>
                  <a:srgbClr val="464646"/>
                </a:solidFill>
                <a:latin typeface="Karla"/>
                <a:ea typeface="Karla"/>
                <a:cs typeface="Karla"/>
                <a:sym typeface="Karla"/>
              </a:rPr>
              <a:t> are the predictors?’ Here we show the same analysis for all three predictors. </a:t>
            </a:r>
            <a:endParaRPr/>
          </a:p>
          <a:p>
            <a:pPr marL="0" marR="0" lvl="0" indent="0" algn="l" rtl="0">
              <a:spcBef>
                <a:spcPts val="1080"/>
              </a:spcBef>
              <a:spcAft>
                <a:spcPts val="0"/>
              </a:spcAft>
              <a:buClr>
                <a:srgbClr val="464646"/>
              </a:buClr>
              <a:buSzPts val="2400"/>
              <a:buFont typeface="Arial"/>
              <a:buNone/>
            </a:pPr>
            <a:r>
              <a:rPr lang="en-US" sz="2400" b="1">
                <a:solidFill>
                  <a:srgbClr val="464646"/>
                </a:solidFill>
                <a:latin typeface="Karla"/>
                <a:ea typeface="Karla"/>
                <a:cs typeface="Karla"/>
                <a:sym typeface="Karla"/>
              </a:rPr>
              <a:t>Question</a:t>
            </a:r>
            <a:r>
              <a:rPr lang="en-US" sz="2400">
                <a:solidFill>
                  <a:srgbClr val="464646"/>
                </a:solidFill>
                <a:latin typeface="Karla"/>
                <a:ea typeface="Karla"/>
                <a:cs typeface="Karla"/>
                <a:sym typeface="Karla"/>
              </a:rPr>
              <a:t>: Which ones are important? </a:t>
            </a:r>
            <a:endParaRPr/>
          </a:p>
        </p:txBody>
      </p:sp>
      <p:sp>
        <p:nvSpPr>
          <p:cNvPr id="985" name="Google Shape;985;p75"/>
          <p:cNvSpPr txBox="1"/>
          <p:nvPr/>
        </p:nvSpPr>
        <p:spPr>
          <a:xfrm>
            <a:off x="1202496" y="5456194"/>
            <a:ext cx="9787007" cy="461665"/>
          </a:xfrm>
          <a:prstGeom prst="rect">
            <a:avLst/>
          </a:prstGeom>
          <a:solidFill>
            <a:srgbClr val="D8D8D8"/>
          </a:solidFill>
          <a:ln w="9525" cap="flat" cmpd="sng">
            <a:solidFill>
              <a:srgbClr val="4B5064"/>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3F3F3F"/>
                </a:solidFill>
                <a:latin typeface="Karla"/>
                <a:ea typeface="Karla"/>
                <a:cs typeface="Karla"/>
                <a:sym typeface="Karla"/>
              </a:rPr>
              <a:t>Before we answer this question, we need to answer another question. </a:t>
            </a:r>
            <a:endParaRPr sz="2400" dirty="0">
              <a:solidFill>
                <a:srgbClr val="3F3F3F"/>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7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Interpretation of Predictors</a:t>
            </a:r>
            <a:endParaRPr/>
          </a:p>
        </p:txBody>
      </p:sp>
      <p:sp>
        <p:nvSpPr>
          <p:cNvPr id="992" name="Google Shape;992;p76"/>
          <p:cNvSpPr txBox="1">
            <a:spLocks noGrp="1"/>
          </p:cNvSpPr>
          <p:nvPr>
            <p:ph type="body" idx="1"/>
          </p:nvPr>
        </p:nvSpPr>
        <p:spPr>
          <a:xfrm>
            <a:off x="869553" y="1183069"/>
            <a:ext cx="10452894" cy="4948722"/>
          </a:xfrm>
          <a:prstGeom prst="rect">
            <a:avLst/>
          </a:prstGeom>
          <a:blipFill rotWithShape="1">
            <a:blip r:embed="rId3">
              <a:alphaModFix/>
            </a:blip>
            <a:stretch>
              <a:fillRect l="-524" t="-984"/>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993" name="Google Shape;993;p7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68</a:t>
            </a:fld>
            <a:endParaRPr/>
          </a:p>
        </p:txBody>
      </p:sp>
      <p:sp>
        <p:nvSpPr>
          <p:cNvPr id="994" name="Google Shape;994;p76"/>
          <p:cNvSpPr txBox="1"/>
          <p:nvPr/>
        </p:nvSpPr>
        <p:spPr>
          <a:xfrm>
            <a:off x="869553" y="5002681"/>
            <a:ext cx="10973155" cy="830997"/>
          </a:xfrm>
          <a:prstGeom prst="rect">
            <a:avLst/>
          </a:prstGeom>
          <a:solidFill>
            <a:srgbClr val="D8D8D8"/>
          </a:solidFill>
          <a:ln w="952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The interpretation of the predictors depends on the values but decisions depend on how much we trust these values.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7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Model Estimation and Interpretation</a:t>
            </a:r>
            <a:endParaRPr/>
          </a:p>
        </p:txBody>
      </p:sp>
      <p:sp>
        <p:nvSpPr>
          <p:cNvPr id="1000" name="Google Shape;1000;p77"/>
          <p:cNvSpPr txBox="1">
            <a:spLocks noGrp="1"/>
          </p:cNvSpPr>
          <p:nvPr>
            <p:ph type="body" idx="1"/>
          </p:nvPr>
        </p:nvSpPr>
        <p:spPr>
          <a:xfrm>
            <a:off x="609600" y="1143000"/>
            <a:ext cx="10972800" cy="5334000"/>
          </a:xfrm>
          <a:prstGeom prst="rect">
            <a:avLst/>
          </a:prstGeom>
          <a:blipFill rotWithShape="1">
            <a:blip r:embed="rId3">
              <a:alphaModFix/>
            </a:blip>
            <a:stretch>
              <a:fillRect l="-943" t="-1484"/>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1001" name="Google Shape;1001;p7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69</a:t>
            </a:fld>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Predicting a Variable </a:t>
            </a:r>
            <a:endParaRPr/>
          </a:p>
        </p:txBody>
      </p:sp>
      <p:sp>
        <p:nvSpPr>
          <p:cNvPr id="305" name="Google Shape;305;p12"/>
          <p:cNvSpPr txBox="1">
            <a:spLocks noGrp="1"/>
          </p:cNvSpPr>
          <p:nvPr>
            <p:ph type="body" idx="1"/>
          </p:nvPr>
        </p:nvSpPr>
        <p:spPr>
          <a:xfrm>
            <a:off x="304800" y="1219200"/>
            <a:ext cx="11277600" cy="52578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380"/>
              <a:buChar char="•"/>
            </a:pPr>
            <a:r>
              <a:rPr lang="en-US" sz="2800"/>
              <a:t>Let's image a scenario where we'd like to predict one variable using another (or a set of other) variables.</a:t>
            </a:r>
            <a:endParaRPr/>
          </a:p>
          <a:p>
            <a:pPr marL="182880" lvl="0" indent="-31750" algn="l" rtl="0">
              <a:spcBef>
                <a:spcPts val="1460"/>
              </a:spcBef>
              <a:spcAft>
                <a:spcPts val="0"/>
              </a:spcAft>
              <a:buSzPts val="2380"/>
              <a:buNone/>
            </a:pPr>
            <a:endParaRPr sz="2800"/>
          </a:p>
          <a:p>
            <a:pPr marL="182880" lvl="0" indent="-182880" algn="l" rtl="0">
              <a:spcBef>
                <a:spcPts val="1460"/>
              </a:spcBef>
              <a:spcAft>
                <a:spcPts val="0"/>
              </a:spcAft>
              <a:buSzPts val="2380"/>
              <a:buChar char="•"/>
            </a:pPr>
            <a:r>
              <a:rPr lang="en-US" sz="2800" b="1"/>
              <a:t>Examples:</a:t>
            </a:r>
            <a:endParaRPr/>
          </a:p>
          <a:p>
            <a:pPr marL="342900" lvl="0" indent="-342900" algn="l" rtl="0">
              <a:spcBef>
                <a:spcPts val="1460"/>
              </a:spcBef>
              <a:spcAft>
                <a:spcPts val="0"/>
              </a:spcAft>
              <a:buSzPts val="2380"/>
              <a:buFont typeface="Arial"/>
              <a:buChar char="•"/>
            </a:pPr>
            <a:r>
              <a:rPr lang="en-US" sz="2800"/>
              <a:t>Predicting the amount of views a YouTube video will get next week based on video length, the date it was posted, previous number of views, etc.</a:t>
            </a:r>
            <a:endParaRPr/>
          </a:p>
          <a:p>
            <a:pPr marL="342900" lvl="0" indent="-342900" algn="l" rtl="0">
              <a:spcBef>
                <a:spcPts val="1460"/>
              </a:spcBef>
              <a:spcAft>
                <a:spcPts val="0"/>
              </a:spcAft>
              <a:buSzPts val="2380"/>
              <a:buFont typeface="Arial"/>
              <a:buChar char="•"/>
            </a:pPr>
            <a:r>
              <a:rPr lang="en-US" sz="2800"/>
              <a:t>Predicting which movies a Netflix user will rate highly based on their previous movie ratings, demographic data etc.</a:t>
            </a:r>
            <a:endParaRPr/>
          </a:p>
        </p:txBody>
      </p:sp>
      <p:sp>
        <p:nvSpPr>
          <p:cNvPr id="306" name="Google Shape;306;p1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7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sp>
        <p:nvSpPr>
          <p:cNvPr id="1007" name="Google Shape;1007;p78"/>
          <p:cNvSpPr txBox="1"/>
          <p:nvPr/>
        </p:nvSpPr>
        <p:spPr>
          <a:xfrm>
            <a:off x="609600" y="1143000"/>
            <a:ext cx="11201400"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3F3F3F"/>
                </a:solidFill>
                <a:latin typeface="Karla"/>
                <a:ea typeface="Karla"/>
                <a:cs typeface="Karla"/>
                <a:sym typeface="Karla"/>
              </a:rPr>
              <a:t>The frequentist approach is inherently </a:t>
            </a:r>
            <a:r>
              <a:rPr lang="en-US" sz="2800" b="1">
                <a:solidFill>
                  <a:srgbClr val="3F3F3F"/>
                </a:solidFill>
                <a:latin typeface="Karla"/>
                <a:ea typeface="Karla"/>
                <a:cs typeface="Karla"/>
                <a:sym typeface="Karla"/>
              </a:rPr>
              <a:t>data-hungry:</a:t>
            </a:r>
            <a:r>
              <a:rPr lang="en-US" sz="2800">
                <a:solidFill>
                  <a:srgbClr val="3F3F3F"/>
                </a:solidFill>
                <a:latin typeface="Karla"/>
                <a:ea typeface="Karla"/>
                <a:cs typeface="Karla"/>
                <a:sym typeface="Karla"/>
              </a:rPr>
              <a:t> the more data we have, the more certain we are about the estimation. </a:t>
            </a:r>
            <a:endParaRPr/>
          </a:p>
          <a:p>
            <a:pPr marL="0" marR="0" lvl="0" indent="0" algn="l" rtl="0">
              <a:spcBef>
                <a:spcPts val="0"/>
              </a:spcBef>
              <a:spcAft>
                <a:spcPts val="0"/>
              </a:spcAft>
              <a:buNone/>
            </a:pPr>
            <a:endParaRPr sz="2800">
              <a:solidFill>
                <a:srgbClr val="3F3F3F"/>
              </a:solidFill>
              <a:latin typeface="Karla"/>
              <a:ea typeface="Karla"/>
              <a:cs typeface="Karla"/>
              <a:sym typeface="Karla"/>
            </a:endParaRPr>
          </a:p>
          <a:p>
            <a:pPr marL="0" marR="0" lvl="0" indent="0" algn="l" rtl="0">
              <a:spcBef>
                <a:spcPts val="0"/>
              </a:spcBef>
              <a:spcAft>
                <a:spcPts val="0"/>
              </a:spcAft>
              <a:buNone/>
            </a:pPr>
            <a:r>
              <a:rPr lang="en-US" sz="2800">
                <a:solidFill>
                  <a:srgbClr val="3F3F3F"/>
                </a:solidFill>
                <a:latin typeface="Karla"/>
                <a:ea typeface="Karla"/>
                <a:cs typeface="Karla"/>
                <a:sym typeface="Karla"/>
              </a:rPr>
              <a:t>With only a small (or finite) dataset, we need a way of producing </a:t>
            </a:r>
            <a:endParaRPr/>
          </a:p>
          <a:p>
            <a:pPr marL="0" marR="0" lvl="0" indent="0" algn="l" rtl="0">
              <a:spcBef>
                <a:spcPts val="0"/>
              </a:spcBef>
              <a:spcAft>
                <a:spcPts val="0"/>
              </a:spcAft>
              <a:buNone/>
            </a:pPr>
            <a:r>
              <a:rPr lang="en-US" sz="2800">
                <a:solidFill>
                  <a:srgbClr val="3F3F3F"/>
                </a:solidFill>
                <a:latin typeface="Karla"/>
                <a:ea typeface="Karla"/>
                <a:cs typeface="Karla"/>
                <a:sym typeface="Karla"/>
              </a:rPr>
              <a:t>(fake) data set that also “makes sense”. </a:t>
            </a:r>
            <a:endParaRPr/>
          </a:p>
          <a:p>
            <a:pPr marL="0" marR="0" lvl="0" indent="0" algn="l" rtl="0">
              <a:spcBef>
                <a:spcPts val="0"/>
              </a:spcBef>
              <a:spcAft>
                <a:spcPts val="0"/>
              </a:spcAft>
              <a:buNone/>
            </a:pPr>
            <a:endParaRPr sz="2800">
              <a:solidFill>
                <a:srgbClr val="3F3F3F"/>
              </a:solidFill>
              <a:latin typeface="Karla"/>
              <a:ea typeface="Karla"/>
              <a:cs typeface="Karla"/>
              <a:sym typeface="Karla"/>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rgbClr val="3F3F3F"/>
              </a:solidFill>
              <a:latin typeface="Karla"/>
              <a:ea typeface="Karla"/>
              <a:cs typeface="Karla"/>
              <a:sym typeface="Karla"/>
            </a:endParaRPr>
          </a:p>
          <a:p>
            <a:pPr marL="0" marR="0" lvl="0" indent="0" algn="l" rtl="0">
              <a:spcBef>
                <a:spcPts val="0"/>
              </a:spcBef>
              <a:spcAft>
                <a:spcPts val="0"/>
              </a:spcAft>
              <a:buNone/>
            </a:pPr>
            <a:endParaRPr sz="2800">
              <a:solidFill>
                <a:srgbClr val="3F3F3F"/>
              </a:solidFill>
              <a:latin typeface="Karla"/>
              <a:ea typeface="Karla"/>
              <a:cs typeface="Karla"/>
              <a:sym typeface="Karla"/>
            </a:endParaRPr>
          </a:p>
          <a:p>
            <a:pPr marL="0" marR="0" lvl="0" indent="0" algn="l" rtl="0">
              <a:spcBef>
                <a:spcPts val="0"/>
              </a:spcBef>
              <a:spcAft>
                <a:spcPts val="0"/>
              </a:spcAft>
              <a:buNone/>
            </a:pPr>
            <a:endParaRPr sz="2800">
              <a:solidFill>
                <a:srgbClr val="3F3F3F"/>
              </a:solidFill>
              <a:latin typeface="Karla"/>
              <a:ea typeface="Karla"/>
              <a:cs typeface="Karla"/>
              <a:sym typeface="Karla"/>
            </a:endParaRPr>
          </a:p>
        </p:txBody>
      </p:sp>
      <p:sp>
        <p:nvSpPr>
          <p:cNvPr id="1008" name="Google Shape;1008;p78"/>
          <p:cNvSpPr txBox="1"/>
          <p:nvPr/>
        </p:nvSpPr>
        <p:spPr>
          <a:xfrm>
            <a:off x="740305" y="4684435"/>
            <a:ext cx="10578353" cy="830997"/>
          </a:xfrm>
          <a:prstGeom prst="rect">
            <a:avLst/>
          </a:prstGeom>
          <a:solidFill>
            <a:srgbClr val="E7EEE7"/>
          </a:solidFill>
          <a:ln w="9525" cap="flat" cmpd="sng">
            <a:solidFill>
              <a:srgbClr val="002060"/>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rgbClr val="3F3F3F"/>
                </a:solidFill>
                <a:latin typeface="Karla"/>
                <a:ea typeface="Karla"/>
                <a:cs typeface="Karla"/>
                <a:sym typeface="Karla"/>
              </a:rPr>
              <a:t>Bootstrapping is the practice of sampling from the observed data </a:t>
            </a:r>
            <a:r>
              <a:rPr lang="en-US" sz="2400" i="1">
                <a:solidFill>
                  <a:srgbClr val="3F3F3F"/>
                </a:solidFill>
                <a:latin typeface="Cambria Math"/>
                <a:ea typeface="Cambria Math"/>
                <a:cs typeface="Cambria Math"/>
                <a:sym typeface="Cambria Math"/>
              </a:rPr>
              <a:t>(X,Y)</a:t>
            </a:r>
            <a:r>
              <a:rPr lang="en-US" sz="2400">
                <a:solidFill>
                  <a:srgbClr val="3F3F3F"/>
                </a:solidFill>
                <a:latin typeface="Karla"/>
                <a:ea typeface="Karla"/>
                <a:cs typeface="Karla"/>
                <a:sym typeface="Karla"/>
              </a:rPr>
              <a:t> in estimating statistical properties.  </a:t>
            </a:r>
            <a:endParaRPr/>
          </a:p>
        </p:txBody>
      </p:sp>
      <p:sp>
        <p:nvSpPr>
          <p:cNvPr id="1009" name="Google Shape;1009;p7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7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015" name="Google Shape;1015;p79"/>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016" name="Google Shape;1016;p79"/>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017" name="Google Shape;1017;p79"/>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018" name="Google Shape;1018;p79"/>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019" name="Google Shape;1019;p79"/>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020" name="Google Shape;1020;p79"/>
          <p:cNvPicPr preferRelativeResize="0"/>
          <p:nvPr/>
        </p:nvPicPr>
        <p:blipFill rotWithShape="1">
          <a:blip r:embed="rId7">
            <a:alphaModFix/>
          </a:blip>
          <a:srcRect/>
          <a:stretch/>
        </p:blipFill>
        <p:spPr>
          <a:xfrm>
            <a:off x="3043183" y="3422821"/>
            <a:ext cx="457200" cy="457200"/>
          </a:xfrm>
          <a:prstGeom prst="rect">
            <a:avLst/>
          </a:prstGeom>
          <a:noFill/>
          <a:ln>
            <a:noFill/>
          </a:ln>
        </p:spPr>
      </p:pic>
      <p:sp>
        <p:nvSpPr>
          <p:cNvPr id="1022" name="Google Shape;1022;p79"/>
          <p:cNvSpPr txBox="1"/>
          <p:nvPr/>
        </p:nvSpPr>
        <p:spPr>
          <a:xfrm>
            <a:off x="1093539" y="1343896"/>
            <a:ext cx="640592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Karla"/>
                <a:ea typeface="Karla"/>
                <a:cs typeface="Karla"/>
                <a:sym typeface="Karla"/>
              </a:rPr>
              <a:t>Imagine we have 4 billiard balls in a bucket.</a:t>
            </a:r>
            <a:endParaRPr dirty="0"/>
          </a:p>
        </p:txBody>
      </p:sp>
      <p:sp>
        <p:nvSpPr>
          <p:cNvPr id="1023" name="Google Shape;1023;p7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8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029" name="Google Shape;1029;p80"/>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030" name="Google Shape;1030;p80"/>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031" name="Google Shape;1031;p80"/>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032" name="Google Shape;1032;p80"/>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033" name="Google Shape;1033;p80"/>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034" name="Google Shape;1034;p80"/>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036" name="Google Shape;1036;p80"/>
          <p:cNvPicPr preferRelativeResize="0"/>
          <p:nvPr/>
        </p:nvPicPr>
        <p:blipFill rotWithShape="1">
          <a:blip r:embed="rId7">
            <a:alphaModFix/>
          </a:blip>
          <a:srcRect/>
          <a:stretch/>
        </p:blipFill>
        <p:spPr>
          <a:xfrm>
            <a:off x="3375791" y="3183164"/>
            <a:ext cx="457200" cy="457200"/>
          </a:xfrm>
          <a:prstGeom prst="rect">
            <a:avLst/>
          </a:prstGeom>
          <a:noFill/>
          <a:ln>
            <a:noFill/>
          </a:ln>
        </p:spPr>
      </p:pic>
      <p:sp>
        <p:nvSpPr>
          <p:cNvPr id="1037" name="Google Shape;1037;p80"/>
          <p:cNvSpPr txBox="1"/>
          <p:nvPr/>
        </p:nvSpPr>
        <p:spPr>
          <a:xfrm>
            <a:off x="1097280" y="1344168"/>
            <a:ext cx="1001642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Karla"/>
                <a:ea typeface="Karla"/>
                <a:cs typeface="Karla"/>
                <a:sym typeface="Karla"/>
              </a:rPr>
              <a:t>We first pick randomly a ball and replicate it. This is called </a:t>
            </a:r>
            <a:r>
              <a:rPr lang="en-US" sz="2400" b="1">
                <a:solidFill>
                  <a:schemeClr val="dk1"/>
                </a:solidFill>
                <a:latin typeface="Karla"/>
                <a:ea typeface="Karla"/>
                <a:cs typeface="Karla"/>
                <a:sym typeface="Karla"/>
              </a:rPr>
              <a:t>sampling with replacement.  </a:t>
            </a:r>
            <a:endParaRPr/>
          </a:p>
        </p:txBody>
      </p:sp>
      <p:sp>
        <p:nvSpPr>
          <p:cNvPr id="1038" name="Google Shape;1038;p80"/>
          <p:cNvSpPr txBox="1"/>
          <p:nvPr/>
        </p:nvSpPr>
        <p:spPr>
          <a:xfrm>
            <a:off x="3802861" y="1698298"/>
            <a:ext cx="675056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Karla"/>
                <a:ea typeface="Karla"/>
                <a:cs typeface="Karla"/>
                <a:sym typeface="Karla"/>
              </a:rPr>
              <a:t>We move the replicated ball to another bucket. </a:t>
            </a:r>
            <a:endParaRPr/>
          </a:p>
        </p:txBody>
      </p:sp>
      <p:sp>
        <p:nvSpPr>
          <p:cNvPr id="1039" name="Google Shape;1039;p8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8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045" name="Google Shape;1045;p81"/>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046" name="Google Shape;1046;p81"/>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047" name="Google Shape;1047;p81"/>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048" name="Google Shape;1048;p81"/>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049" name="Google Shape;1049;p81"/>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050" name="Google Shape;1050;p81"/>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052" name="Google Shape;1052;p81"/>
          <p:cNvPicPr preferRelativeResize="0"/>
          <p:nvPr/>
        </p:nvPicPr>
        <p:blipFill rotWithShape="1">
          <a:blip r:embed="rId7">
            <a:alphaModFix/>
          </a:blip>
          <a:srcRect/>
          <a:stretch/>
        </p:blipFill>
        <p:spPr>
          <a:xfrm>
            <a:off x="8492610" y="3389420"/>
            <a:ext cx="457200" cy="457200"/>
          </a:xfrm>
          <a:prstGeom prst="rect">
            <a:avLst/>
          </a:prstGeom>
          <a:noFill/>
          <a:ln>
            <a:noFill/>
          </a:ln>
        </p:spPr>
      </p:pic>
      <p:sp>
        <p:nvSpPr>
          <p:cNvPr id="1053" name="Google Shape;1053;p8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82"/>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059" name="Google Shape;1059;p82"/>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060" name="Google Shape;1060;p82"/>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061" name="Google Shape;1061;p82"/>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062" name="Google Shape;1062;p82"/>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063" name="Google Shape;1063;p82"/>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064" name="Google Shape;1064;p82"/>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066" name="Google Shape;1066;p82"/>
          <p:cNvPicPr preferRelativeResize="0"/>
          <p:nvPr/>
        </p:nvPicPr>
        <p:blipFill rotWithShape="1">
          <a:blip r:embed="rId7">
            <a:alphaModFix/>
          </a:blip>
          <a:srcRect/>
          <a:stretch/>
        </p:blipFill>
        <p:spPr>
          <a:xfrm>
            <a:off x="8492610" y="3389420"/>
            <a:ext cx="457200" cy="457200"/>
          </a:xfrm>
          <a:prstGeom prst="rect">
            <a:avLst/>
          </a:prstGeom>
          <a:noFill/>
          <a:ln>
            <a:noFill/>
          </a:ln>
        </p:spPr>
      </p:pic>
      <p:pic>
        <p:nvPicPr>
          <p:cNvPr id="1067" name="Google Shape;1067;p82"/>
          <p:cNvPicPr preferRelativeResize="0"/>
          <p:nvPr/>
        </p:nvPicPr>
        <p:blipFill rotWithShape="1">
          <a:blip r:embed="rId6">
            <a:alphaModFix/>
          </a:blip>
          <a:srcRect/>
          <a:stretch/>
        </p:blipFill>
        <p:spPr>
          <a:xfrm>
            <a:off x="3271783" y="3614200"/>
            <a:ext cx="457200" cy="457200"/>
          </a:xfrm>
          <a:prstGeom prst="rect">
            <a:avLst/>
          </a:prstGeom>
          <a:noFill/>
          <a:ln>
            <a:noFill/>
          </a:ln>
        </p:spPr>
      </p:pic>
      <p:sp>
        <p:nvSpPr>
          <p:cNvPr id="1068" name="Google Shape;1068;p82"/>
          <p:cNvSpPr txBox="1"/>
          <p:nvPr/>
        </p:nvSpPr>
        <p:spPr>
          <a:xfrm>
            <a:off x="1093539" y="1343896"/>
            <a:ext cx="881363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We then randomly  pick another ball and again we replicate it.</a:t>
            </a:r>
            <a:endParaRPr/>
          </a:p>
        </p:txBody>
      </p:sp>
      <p:sp>
        <p:nvSpPr>
          <p:cNvPr id="1069" name="Google Shape;1069;p82"/>
          <p:cNvSpPr txBox="1"/>
          <p:nvPr/>
        </p:nvSpPr>
        <p:spPr>
          <a:xfrm>
            <a:off x="1093539" y="1767695"/>
            <a:ext cx="836479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As before, we move the replicated ball to the other bucket. </a:t>
            </a:r>
            <a:endParaRPr/>
          </a:p>
        </p:txBody>
      </p:sp>
      <p:sp>
        <p:nvSpPr>
          <p:cNvPr id="1070" name="Google Shape;1070;p8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8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076" name="Google Shape;1076;p83"/>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077" name="Google Shape;1077;p83"/>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078" name="Google Shape;1078;p83"/>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079" name="Google Shape;1079;p83"/>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080" name="Google Shape;1080;p83"/>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081" name="Google Shape;1081;p83"/>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083" name="Google Shape;1083;p83"/>
          <p:cNvPicPr preferRelativeResize="0"/>
          <p:nvPr/>
        </p:nvPicPr>
        <p:blipFill rotWithShape="1">
          <a:blip r:embed="rId7">
            <a:alphaModFix/>
          </a:blip>
          <a:srcRect/>
          <a:stretch/>
        </p:blipFill>
        <p:spPr>
          <a:xfrm>
            <a:off x="8492610" y="3389420"/>
            <a:ext cx="457200" cy="457200"/>
          </a:xfrm>
          <a:prstGeom prst="rect">
            <a:avLst/>
          </a:prstGeom>
          <a:noFill/>
          <a:ln>
            <a:noFill/>
          </a:ln>
        </p:spPr>
      </p:pic>
      <p:pic>
        <p:nvPicPr>
          <p:cNvPr id="1084" name="Google Shape;1084;p83"/>
          <p:cNvPicPr preferRelativeResize="0"/>
          <p:nvPr/>
        </p:nvPicPr>
        <p:blipFill rotWithShape="1">
          <a:blip r:embed="rId6">
            <a:alphaModFix/>
          </a:blip>
          <a:srcRect/>
          <a:stretch/>
        </p:blipFill>
        <p:spPr>
          <a:xfrm>
            <a:off x="7980663" y="3764070"/>
            <a:ext cx="457200" cy="457200"/>
          </a:xfrm>
          <a:prstGeom prst="rect">
            <a:avLst/>
          </a:prstGeom>
          <a:noFill/>
          <a:ln>
            <a:noFill/>
          </a:ln>
        </p:spPr>
      </p:pic>
      <p:sp>
        <p:nvSpPr>
          <p:cNvPr id="1085" name="Google Shape;1085;p8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8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092" name="Google Shape;1092;p84"/>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093" name="Google Shape;1093;p84"/>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094" name="Google Shape;1094;p84"/>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095" name="Google Shape;1095;p84"/>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096" name="Google Shape;1096;p84"/>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097" name="Google Shape;1097;p84"/>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099" name="Google Shape;1099;p84"/>
          <p:cNvPicPr preferRelativeResize="0"/>
          <p:nvPr/>
        </p:nvPicPr>
        <p:blipFill rotWithShape="1">
          <a:blip r:embed="rId7">
            <a:alphaModFix/>
          </a:blip>
          <a:srcRect/>
          <a:stretch/>
        </p:blipFill>
        <p:spPr>
          <a:xfrm>
            <a:off x="8492610" y="3389420"/>
            <a:ext cx="457200" cy="457200"/>
          </a:xfrm>
          <a:prstGeom prst="rect">
            <a:avLst/>
          </a:prstGeom>
          <a:noFill/>
          <a:ln>
            <a:noFill/>
          </a:ln>
        </p:spPr>
      </p:pic>
      <p:pic>
        <p:nvPicPr>
          <p:cNvPr id="1100" name="Google Shape;1100;p84"/>
          <p:cNvPicPr preferRelativeResize="0"/>
          <p:nvPr/>
        </p:nvPicPr>
        <p:blipFill rotWithShape="1">
          <a:blip r:embed="rId6">
            <a:alphaModFix/>
          </a:blip>
          <a:srcRect/>
          <a:stretch/>
        </p:blipFill>
        <p:spPr>
          <a:xfrm>
            <a:off x="7980663" y="3764070"/>
            <a:ext cx="457200" cy="457200"/>
          </a:xfrm>
          <a:prstGeom prst="rect">
            <a:avLst/>
          </a:prstGeom>
          <a:noFill/>
          <a:ln>
            <a:noFill/>
          </a:ln>
        </p:spPr>
      </p:pic>
      <p:pic>
        <p:nvPicPr>
          <p:cNvPr id="1101" name="Google Shape;1101;p84"/>
          <p:cNvPicPr preferRelativeResize="0"/>
          <p:nvPr/>
        </p:nvPicPr>
        <p:blipFill rotWithShape="1">
          <a:blip r:embed="rId4">
            <a:alphaModFix/>
          </a:blip>
          <a:srcRect/>
          <a:stretch/>
        </p:blipFill>
        <p:spPr>
          <a:xfrm>
            <a:off x="2597363" y="4075220"/>
            <a:ext cx="457200" cy="457200"/>
          </a:xfrm>
          <a:prstGeom prst="rect">
            <a:avLst/>
          </a:prstGeom>
          <a:noFill/>
          <a:ln>
            <a:noFill/>
          </a:ln>
        </p:spPr>
      </p:pic>
      <p:sp>
        <p:nvSpPr>
          <p:cNvPr id="1102" name="Google Shape;1102;p84"/>
          <p:cNvSpPr txBox="1"/>
          <p:nvPr/>
        </p:nvSpPr>
        <p:spPr>
          <a:xfrm>
            <a:off x="1093539" y="1343896"/>
            <a:ext cx="353814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We repeat this process. </a:t>
            </a:r>
            <a:endParaRPr/>
          </a:p>
        </p:txBody>
      </p:sp>
      <p:sp>
        <p:nvSpPr>
          <p:cNvPr id="1103" name="Google Shape;1103;p8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8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109" name="Google Shape;1109;p85"/>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110" name="Google Shape;1110;p85"/>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111" name="Google Shape;1111;p85"/>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112" name="Google Shape;1112;p85"/>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113" name="Google Shape;1113;p85"/>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114" name="Google Shape;1114;p85"/>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116" name="Google Shape;1116;p85"/>
          <p:cNvPicPr preferRelativeResize="0"/>
          <p:nvPr/>
        </p:nvPicPr>
        <p:blipFill rotWithShape="1">
          <a:blip r:embed="rId7">
            <a:alphaModFix/>
          </a:blip>
          <a:srcRect/>
          <a:stretch/>
        </p:blipFill>
        <p:spPr>
          <a:xfrm>
            <a:off x="8492610" y="3389420"/>
            <a:ext cx="457200" cy="457200"/>
          </a:xfrm>
          <a:prstGeom prst="rect">
            <a:avLst/>
          </a:prstGeom>
          <a:noFill/>
          <a:ln>
            <a:noFill/>
          </a:ln>
        </p:spPr>
      </p:pic>
      <p:pic>
        <p:nvPicPr>
          <p:cNvPr id="1117" name="Google Shape;1117;p85"/>
          <p:cNvPicPr preferRelativeResize="0"/>
          <p:nvPr/>
        </p:nvPicPr>
        <p:blipFill rotWithShape="1">
          <a:blip r:embed="rId6">
            <a:alphaModFix/>
          </a:blip>
          <a:srcRect/>
          <a:stretch/>
        </p:blipFill>
        <p:spPr>
          <a:xfrm>
            <a:off x="7980663" y="3764070"/>
            <a:ext cx="457200" cy="457200"/>
          </a:xfrm>
          <a:prstGeom prst="rect">
            <a:avLst/>
          </a:prstGeom>
          <a:noFill/>
          <a:ln>
            <a:noFill/>
          </a:ln>
        </p:spPr>
      </p:pic>
      <p:pic>
        <p:nvPicPr>
          <p:cNvPr id="1118" name="Google Shape;1118;p85"/>
          <p:cNvPicPr preferRelativeResize="0"/>
          <p:nvPr/>
        </p:nvPicPr>
        <p:blipFill rotWithShape="1">
          <a:blip r:embed="rId4">
            <a:alphaModFix/>
          </a:blip>
          <a:srcRect/>
          <a:stretch/>
        </p:blipFill>
        <p:spPr>
          <a:xfrm>
            <a:off x="8439426" y="4050972"/>
            <a:ext cx="457200" cy="457200"/>
          </a:xfrm>
          <a:prstGeom prst="rect">
            <a:avLst/>
          </a:prstGeom>
          <a:noFill/>
          <a:ln>
            <a:noFill/>
          </a:ln>
        </p:spPr>
      </p:pic>
      <p:sp>
        <p:nvSpPr>
          <p:cNvPr id="1119" name="Google Shape;1119;p85"/>
          <p:cNvSpPr txBox="1"/>
          <p:nvPr/>
        </p:nvSpPr>
        <p:spPr>
          <a:xfrm>
            <a:off x="1093539" y="1343896"/>
            <a:ext cx="98456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Again</a:t>
            </a:r>
            <a:endParaRPr/>
          </a:p>
        </p:txBody>
      </p:sp>
      <p:sp>
        <p:nvSpPr>
          <p:cNvPr id="1120" name="Google Shape;1120;p8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6"/>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126" name="Google Shape;1126;p86"/>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127" name="Google Shape;1127;p86"/>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128" name="Google Shape;1128;p86"/>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129" name="Google Shape;1129;p86"/>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130" name="Google Shape;1130;p86"/>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131" name="Google Shape;1131;p86"/>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133" name="Google Shape;1133;p86"/>
          <p:cNvPicPr preferRelativeResize="0"/>
          <p:nvPr/>
        </p:nvPicPr>
        <p:blipFill rotWithShape="1">
          <a:blip r:embed="rId7">
            <a:alphaModFix/>
          </a:blip>
          <a:srcRect/>
          <a:stretch/>
        </p:blipFill>
        <p:spPr>
          <a:xfrm>
            <a:off x="8492610" y="3389420"/>
            <a:ext cx="457200" cy="457200"/>
          </a:xfrm>
          <a:prstGeom prst="rect">
            <a:avLst/>
          </a:prstGeom>
          <a:noFill/>
          <a:ln>
            <a:noFill/>
          </a:ln>
        </p:spPr>
      </p:pic>
      <p:pic>
        <p:nvPicPr>
          <p:cNvPr id="1134" name="Google Shape;1134;p86"/>
          <p:cNvPicPr preferRelativeResize="0"/>
          <p:nvPr/>
        </p:nvPicPr>
        <p:blipFill rotWithShape="1">
          <a:blip r:embed="rId6">
            <a:alphaModFix/>
          </a:blip>
          <a:srcRect/>
          <a:stretch/>
        </p:blipFill>
        <p:spPr>
          <a:xfrm>
            <a:off x="7980663" y="3764070"/>
            <a:ext cx="457200" cy="457200"/>
          </a:xfrm>
          <a:prstGeom prst="rect">
            <a:avLst/>
          </a:prstGeom>
          <a:noFill/>
          <a:ln>
            <a:noFill/>
          </a:ln>
        </p:spPr>
      </p:pic>
      <p:pic>
        <p:nvPicPr>
          <p:cNvPr id="1135" name="Google Shape;1135;p86"/>
          <p:cNvPicPr preferRelativeResize="0"/>
          <p:nvPr/>
        </p:nvPicPr>
        <p:blipFill rotWithShape="1">
          <a:blip r:embed="rId4">
            <a:alphaModFix/>
          </a:blip>
          <a:srcRect/>
          <a:stretch/>
        </p:blipFill>
        <p:spPr>
          <a:xfrm>
            <a:off x="8439426" y="4050972"/>
            <a:ext cx="457200" cy="457200"/>
          </a:xfrm>
          <a:prstGeom prst="rect">
            <a:avLst/>
          </a:prstGeom>
          <a:noFill/>
          <a:ln>
            <a:noFill/>
          </a:ln>
        </p:spPr>
      </p:pic>
      <p:pic>
        <p:nvPicPr>
          <p:cNvPr id="1136" name="Google Shape;1136;p86"/>
          <p:cNvPicPr preferRelativeResize="0"/>
          <p:nvPr/>
        </p:nvPicPr>
        <p:blipFill rotWithShape="1">
          <a:blip r:embed="rId6">
            <a:alphaModFix/>
          </a:blip>
          <a:srcRect/>
          <a:stretch/>
        </p:blipFill>
        <p:spPr>
          <a:xfrm>
            <a:off x="8746683" y="3789573"/>
            <a:ext cx="457200" cy="457200"/>
          </a:xfrm>
          <a:prstGeom prst="rect">
            <a:avLst/>
          </a:prstGeom>
          <a:noFill/>
          <a:ln>
            <a:noFill/>
          </a:ln>
        </p:spPr>
      </p:pic>
      <p:sp>
        <p:nvSpPr>
          <p:cNvPr id="1137" name="Google Shape;1137;p86"/>
          <p:cNvSpPr txBox="1"/>
          <p:nvPr/>
        </p:nvSpPr>
        <p:spPr>
          <a:xfrm>
            <a:off x="1093539" y="1343896"/>
            <a:ext cx="160011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And again</a:t>
            </a:r>
            <a:endParaRPr/>
          </a:p>
        </p:txBody>
      </p:sp>
      <p:sp>
        <p:nvSpPr>
          <p:cNvPr id="1138" name="Google Shape;1138;p8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8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144" name="Google Shape;1144;p87"/>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145" name="Google Shape;1145;p87"/>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146" name="Google Shape;1146;p87"/>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147" name="Google Shape;1147;p87"/>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148" name="Google Shape;1148;p87"/>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149" name="Google Shape;1149;p87"/>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151" name="Google Shape;1151;p87"/>
          <p:cNvPicPr preferRelativeResize="0"/>
          <p:nvPr/>
        </p:nvPicPr>
        <p:blipFill rotWithShape="1">
          <a:blip r:embed="rId7">
            <a:alphaModFix/>
          </a:blip>
          <a:srcRect/>
          <a:stretch/>
        </p:blipFill>
        <p:spPr>
          <a:xfrm>
            <a:off x="8492610" y="3389420"/>
            <a:ext cx="457200" cy="457200"/>
          </a:xfrm>
          <a:prstGeom prst="rect">
            <a:avLst/>
          </a:prstGeom>
          <a:noFill/>
          <a:ln>
            <a:noFill/>
          </a:ln>
        </p:spPr>
      </p:pic>
      <p:pic>
        <p:nvPicPr>
          <p:cNvPr id="1152" name="Google Shape;1152;p87"/>
          <p:cNvPicPr preferRelativeResize="0"/>
          <p:nvPr/>
        </p:nvPicPr>
        <p:blipFill rotWithShape="1">
          <a:blip r:embed="rId6">
            <a:alphaModFix/>
          </a:blip>
          <a:srcRect/>
          <a:stretch/>
        </p:blipFill>
        <p:spPr>
          <a:xfrm>
            <a:off x="7980663" y="3764070"/>
            <a:ext cx="457200" cy="457200"/>
          </a:xfrm>
          <a:prstGeom prst="rect">
            <a:avLst/>
          </a:prstGeom>
          <a:noFill/>
          <a:ln>
            <a:noFill/>
          </a:ln>
        </p:spPr>
      </p:pic>
      <p:pic>
        <p:nvPicPr>
          <p:cNvPr id="1153" name="Google Shape;1153;p87"/>
          <p:cNvPicPr preferRelativeResize="0"/>
          <p:nvPr/>
        </p:nvPicPr>
        <p:blipFill rotWithShape="1">
          <a:blip r:embed="rId4">
            <a:alphaModFix/>
          </a:blip>
          <a:srcRect/>
          <a:stretch/>
        </p:blipFill>
        <p:spPr>
          <a:xfrm>
            <a:off x="8439426" y="4050972"/>
            <a:ext cx="457200" cy="457200"/>
          </a:xfrm>
          <a:prstGeom prst="rect">
            <a:avLst/>
          </a:prstGeom>
          <a:noFill/>
          <a:ln>
            <a:noFill/>
          </a:ln>
        </p:spPr>
      </p:pic>
      <p:pic>
        <p:nvPicPr>
          <p:cNvPr id="1154" name="Google Shape;1154;p87"/>
          <p:cNvPicPr preferRelativeResize="0"/>
          <p:nvPr/>
        </p:nvPicPr>
        <p:blipFill rotWithShape="1">
          <a:blip r:embed="rId6">
            <a:alphaModFix/>
          </a:blip>
          <a:srcRect/>
          <a:stretch/>
        </p:blipFill>
        <p:spPr>
          <a:xfrm>
            <a:off x="8746683" y="3789573"/>
            <a:ext cx="457200" cy="457200"/>
          </a:xfrm>
          <a:prstGeom prst="rect">
            <a:avLst/>
          </a:prstGeom>
          <a:noFill/>
          <a:ln>
            <a:noFill/>
          </a:ln>
        </p:spPr>
      </p:pic>
      <p:sp>
        <p:nvSpPr>
          <p:cNvPr id="1156" name="Google Shape;1156;p87"/>
          <p:cNvSpPr/>
          <p:nvPr/>
        </p:nvSpPr>
        <p:spPr>
          <a:xfrm>
            <a:off x="5118100" y="3618020"/>
            <a:ext cx="1346200" cy="518101"/>
          </a:xfrm>
          <a:prstGeom prst="rightArrow">
            <a:avLst>
              <a:gd name="adj1" fmla="val 50000"/>
              <a:gd name="adj2" fmla="val 50000"/>
            </a:avLst>
          </a:prstGeom>
          <a:solidFill>
            <a:srgbClr val="262626"/>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7" name="Google Shape;1157;p87"/>
          <p:cNvSpPr txBox="1"/>
          <p:nvPr/>
        </p:nvSpPr>
        <p:spPr>
          <a:xfrm>
            <a:off x="1093539" y="1343896"/>
            <a:ext cx="1068754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Until the “other” bucket has </a:t>
            </a:r>
            <a:r>
              <a:rPr lang="en-US" sz="2400" b="1">
                <a:solidFill>
                  <a:srgbClr val="3F3F3F"/>
                </a:solidFill>
                <a:latin typeface="Karla"/>
                <a:ea typeface="Karla"/>
                <a:cs typeface="Karla"/>
                <a:sym typeface="Karla"/>
              </a:rPr>
              <a:t>the same number of balls </a:t>
            </a:r>
            <a:r>
              <a:rPr lang="en-US" sz="2400">
                <a:solidFill>
                  <a:srgbClr val="3F3F3F"/>
                </a:solidFill>
                <a:latin typeface="Karla"/>
                <a:ea typeface="Karla"/>
                <a:cs typeface="Karla"/>
                <a:sym typeface="Karla"/>
              </a:rPr>
              <a:t>as the original one.</a:t>
            </a:r>
            <a:endParaRPr/>
          </a:p>
        </p:txBody>
      </p:sp>
      <p:sp>
        <p:nvSpPr>
          <p:cNvPr id="1158" name="Google Shape;1158;p87"/>
          <p:cNvSpPr txBox="1"/>
          <p:nvPr/>
        </p:nvSpPr>
        <p:spPr>
          <a:xfrm>
            <a:off x="2205318" y="5321574"/>
            <a:ext cx="8347576" cy="461665"/>
          </a:xfrm>
          <a:prstGeom prst="rect">
            <a:avLst/>
          </a:prstGeom>
          <a:solidFill>
            <a:srgbClr val="F5DEDA"/>
          </a:solidFill>
          <a:ln w="952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3F3F3F"/>
                </a:solidFill>
                <a:latin typeface="Karla"/>
                <a:ea typeface="Karla"/>
                <a:cs typeface="Karla"/>
                <a:sym typeface="Karla"/>
              </a:rPr>
              <a:t>This new bucket represents a new parallel universe </a:t>
            </a:r>
            <a:endParaRPr/>
          </a:p>
        </p:txBody>
      </p:sp>
      <p:sp>
        <p:nvSpPr>
          <p:cNvPr id="1159" name="Google Shape;1159;p8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3"/>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Data</a:t>
            </a:r>
            <a:endParaRPr/>
          </a:p>
        </p:txBody>
      </p:sp>
      <p:graphicFrame>
        <p:nvGraphicFramePr>
          <p:cNvPr id="313" name="Google Shape;313;p13"/>
          <p:cNvGraphicFramePr/>
          <p:nvPr/>
        </p:nvGraphicFramePr>
        <p:xfrm>
          <a:off x="2286000" y="2514598"/>
          <a:ext cx="7086600" cy="3117000"/>
        </p:xfrm>
        <a:graphic>
          <a:graphicData uri="http://schemas.openxmlformats.org/drawingml/2006/table">
            <a:tbl>
              <a:tblPr firstRow="1" bandRow="1">
                <a:noFill/>
              </a:tblPr>
              <a:tblGrid>
                <a:gridCol w="1771650">
                  <a:extLst>
                    <a:ext uri="{9D8B030D-6E8A-4147-A177-3AD203B41FA5}">
                      <a16:colId xmlns:a16="http://schemas.microsoft.com/office/drawing/2014/main" val="20000"/>
                    </a:ext>
                  </a:extLst>
                </a:gridCol>
                <a:gridCol w="1771650">
                  <a:extLst>
                    <a:ext uri="{9D8B030D-6E8A-4147-A177-3AD203B41FA5}">
                      <a16:colId xmlns:a16="http://schemas.microsoft.com/office/drawing/2014/main" val="20001"/>
                    </a:ext>
                  </a:extLst>
                </a:gridCol>
                <a:gridCol w="2354000">
                  <a:extLst>
                    <a:ext uri="{9D8B030D-6E8A-4147-A177-3AD203B41FA5}">
                      <a16:colId xmlns:a16="http://schemas.microsoft.com/office/drawing/2014/main" val="20002"/>
                    </a:ext>
                  </a:extLst>
                </a:gridCol>
                <a:gridCol w="1189300">
                  <a:extLst>
                    <a:ext uri="{9D8B030D-6E8A-4147-A177-3AD203B41FA5}">
                      <a16:colId xmlns:a16="http://schemas.microsoft.com/office/drawing/2014/main" val="20003"/>
                    </a:ext>
                  </a:extLst>
                </a:gridCol>
              </a:tblGrid>
              <a:tr h="519500">
                <a:tc>
                  <a:txBody>
                    <a:bodyPr/>
                    <a:lstStyle/>
                    <a:p>
                      <a:pPr marL="0" marR="0" lvl="0" indent="0" algn="l" rtl="0">
                        <a:spcBef>
                          <a:spcPts val="0"/>
                        </a:spcBef>
                        <a:spcAft>
                          <a:spcPts val="0"/>
                        </a:spcAft>
                        <a:buNone/>
                      </a:pPr>
                      <a:r>
                        <a:rPr lang="en-US" sz="1800" u="none" strike="noStrike" cap="none"/>
                        <a:t>TV</a:t>
                      </a:r>
                      <a:endParaRPr sz="1800">
                        <a:solidFill>
                          <a:srgbClr val="002060"/>
                        </a:solidFill>
                      </a:endParaRPr>
                    </a:p>
                  </a:txBody>
                  <a:tcPr marL="68575" marR="68575" marT="34300" marB="34300"/>
                </a:tc>
                <a:tc>
                  <a:txBody>
                    <a:bodyPr/>
                    <a:lstStyle/>
                    <a:p>
                      <a:pPr marL="0" marR="0" lvl="0" indent="0" algn="l" rtl="0">
                        <a:spcBef>
                          <a:spcPts val="0"/>
                        </a:spcBef>
                        <a:spcAft>
                          <a:spcPts val="0"/>
                        </a:spcAft>
                        <a:buNone/>
                      </a:pPr>
                      <a:r>
                        <a:rPr lang="en-US" sz="1800"/>
                        <a:t>radio</a:t>
                      </a:r>
                      <a:endParaRPr sz="1800">
                        <a:solidFill>
                          <a:srgbClr val="002060"/>
                        </a:solidFill>
                      </a:endParaRPr>
                    </a:p>
                  </a:txBody>
                  <a:tcPr marL="68575" marR="68575" marT="34300" marB="34300"/>
                </a:tc>
                <a:tc>
                  <a:txBody>
                    <a:bodyPr/>
                    <a:lstStyle/>
                    <a:p>
                      <a:pPr marL="0" marR="0" lvl="0" indent="0" algn="l" rtl="0">
                        <a:spcBef>
                          <a:spcPts val="0"/>
                        </a:spcBef>
                        <a:spcAft>
                          <a:spcPts val="0"/>
                        </a:spcAft>
                        <a:buNone/>
                      </a:pPr>
                      <a:r>
                        <a:rPr lang="en-US" sz="1800"/>
                        <a:t>newspaper</a:t>
                      </a:r>
                      <a:endParaRPr sz="1800">
                        <a:solidFill>
                          <a:srgbClr val="002060"/>
                        </a:solidFill>
                      </a:endParaRPr>
                    </a:p>
                  </a:txBody>
                  <a:tcPr marL="68575" marR="68575" marT="34300" marB="34300"/>
                </a:tc>
                <a:tc>
                  <a:txBody>
                    <a:bodyPr/>
                    <a:lstStyle/>
                    <a:p>
                      <a:pPr marL="0" marR="0" lvl="0" indent="0" algn="l" rtl="0">
                        <a:spcBef>
                          <a:spcPts val="0"/>
                        </a:spcBef>
                        <a:spcAft>
                          <a:spcPts val="0"/>
                        </a:spcAft>
                        <a:buNone/>
                      </a:pPr>
                      <a:r>
                        <a:rPr lang="en-US" sz="1800"/>
                        <a:t>sales</a:t>
                      </a:r>
                      <a:endParaRPr sz="1800" b="0">
                        <a:solidFill>
                          <a:srgbClr val="E6EEEE"/>
                        </a:solidFill>
                      </a:endParaRPr>
                    </a:p>
                  </a:txBody>
                  <a:tcPr marL="68575" marR="68575" marT="34300" marB="34300"/>
                </a:tc>
                <a:extLst>
                  <a:ext uri="{0D108BD9-81ED-4DB2-BD59-A6C34878D82A}">
                    <a16:rowId xmlns:a16="http://schemas.microsoft.com/office/drawing/2014/main" val="10000"/>
                  </a:ext>
                </a:extLst>
              </a:tr>
              <a:tr h="519500">
                <a:tc>
                  <a:txBody>
                    <a:bodyPr/>
                    <a:lstStyle/>
                    <a:p>
                      <a:pPr marL="0" marR="0" lvl="0" indent="0" algn="l" rtl="0">
                        <a:spcBef>
                          <a:spcPts val="0"/>
                        </a:spcBef>
                        <a:spcAft>
                          <a:spcPts val="0"/>
                        </a:spcAft>
                        <a:buNone/>
                      </a:pPr>
                      <a:r>
                        <a:rPr lang="en-US" sz="1800"/>
                        <a:t>230.1</a:t>
                      </a:r>
                      <a:endParaRPr/>
                    </a:p>
                  </a:txBody>
                  <a:tcPr marL="68575" marR="68575" marT="34300" marB="34300"/>
                </a:tc>
                <a:tc>
                  <a:txBody>
                    <a:bodyPr/>
                    <a:lstStyle/>
                    <a:p>
                      <a:pPr marL="0" marR="0" lvl="0" indent="0" algn="l" rtl="0">
                        <a:spcBef>
                          <a:spcPts val="0"/>
                        </a:spcBef>
                        <a:spcAft>
                          <a:spcPts val="0"/>
                        </a:spcAft>
                        <a:buNone/>
                      </a:pPr>
                      <a:r>
                        <a:rPr lang="en-US" sz="1800"/>
                        <a:t>37.8</a:t>
                      </a:r>
                      <a:endParaRPr/>
                    </a:p>
                  </a:txBody>
                  <a:tcPr marL="68575" marR="68575" marT="34300" marB="34300"/>
                </a:tc>
                <a:tc>
                  <a:txBody>
                    <a:bodyPr/>
                    <a:lstStyle/>
                    <a:p>
                      <a:pPr marL="0" marR="0" lvl="0" indent="0" algn="l" rtl="0">
                        <a:spcBef>
                          <a:spcPts val="0"/>
                        </a:spcBef>
                        <a:spcAft>
                          <a:spcPts val="0"/>
                        </a:spcAft>
                        <a:buNone/>
                      </a:pPr>
                      <a:r>
                        <a:rPr lang="en-US" sz="1800"/>
                        <a:t>69.2</a:t>
                      </a:r>
                      <a:endParaRPr/>
                    </a:p>
                  </a:txBody>
                  <a:tcPr marL="68575" marR="68575" marT="34300" marB="34300"/>
                </a:tc>
                <a:tc>
                  <a:txBody>
                    <a:bodyPr/>
                    <a:lstStyle/>
                    <a:p>
                      <a:pPr marL="0" marR="0" lvl="0" indent="0" algn="l" rtl="0">
                        <a:spcBef>
                          <a:spcPts val="0"/>
                        </a:spcBef>
                        <a:spcAft>
                          <a:spcPts val="0"/>
                        </a:spcAft>
                        <a:buNone/>
                      </a:pPr>
                      <a:r>
                        <a:rPr lang="en-US" sz="1800"/>
                        <a:t>22.1</a:t>
                      </a:r>
                      <a:endParaRPr/>
                    </a:p>
                  </a:txBody>
                  <a:tcPr marL="68575" marR="68575" marT="34300" marB="34300"/>
                </a:tc>
                <a:extLst>
                  <a:ext uri="{0D108BD9-81ED-4DB2-BD59-A6C34878D82A}">
                    <a16:rowId xmlns:a16="http://schemas.microsoft.com/office/drawing/2014/main" val="10001"/>
                  </a:ext>
                </a:extLst>
              </a:tr>
              <a:tr h="519500">
                <a:tc>
                  <a:txBody>
                    <a:bodyPr/>
                    <a:lstStyle/>
                    <a:p>
                      <a:pPr marL="0" marR="0" lvl="0" indent="0" algn="l" rtl="0">
                        <a:spcBef>
                          <a:spcPts val="0"/>
                        </a:spcBef>
                        <a:spcAft>
                          <a:spcPts val="0"/>
                        </a:spcAft>
                        <a:buNone/>
                      </a:pPr>
                      <a:r>
                        <a:rPr lang="en-US" sz="1800"/>
                        <a:t>44.5</a:t>
                      </a:r>
                      <a:endParaRPr/>
                    </a:p>
                  </a:txBody>
                  <a:tcPr marL="68575" marR="68575" marT="34300" marB="34300"/>
                </a:tc>
                <a:tc>
                  <a:txBody>
                    <a:bodyPr/>
                    <a:lstStyle/>
                    <a:p>
                      <a:pPr marL="0" marR="0" lvl="0" indent="0" algn="l" rtl="0">
                        <a:spcBef>
                          <a:spcPts val="0"/>
                        </a:spcBef>
                        <a:spcAft>
                          <a:spcPts val="0"/>
                        </a:spcAft>
                        <a:buNone/>
                      </a:pPr>
                      <a:r>
                        <a:rPr lang="en-US" sz="1800"/>
                        <a:t>39.3</a:t>
                      </a:r>
                      <a:endParaRPr/>
                    </a:p>
                  </a:txBody>
                  <a:tcPr marL="68575" marR="68575" marT="34300" marB="34300"/>
                </a:tc>
                <a:tc>
                  <a:txBody>
                    <a:bodyPr/>
                    <a:lstStyle/>
                    <a:p>
                      <a:pPr marL="0" marR="0" lvl="0" indent="0" algn="l" rtl="0">
                        <a:spcBef>
                          <a:spcPts val="0"/>
                        </a:spcBef>
                        <a:spcAft>
                          <a:spcPts val="0"/>
                        </a:spcAft>
                        <a:buNone/>
                      </a:pPr>
                      <a:r>
                        <a:rPr lang="en-US" sz="1800"/>
                        <a:t>45.1</a:t>
                      </a:r>
                      <a:endParaRPr/>
                    </a:p>
                  </a:txBody>
                  <a:tcPr marL="68575" marR="68575" marT="34300" marB="34300"/>
                </a:tc>
                <a:tc>
                  <a:txBody>
                    <a:bodyPr/>
                    <a:lstStyle/>
                    <a:p>
                      <a:pPr marL="0" marR="0" lvl="0" indent="0" algn="l" rtl="0">
                        <a:spcBef>
                          <a:spcPts val="0"/>
                        </a:spcBef>
                        <a:spcAft>
                          <a:spcPts val="0"/>
                        </a:spcAft>
                        <a:buNone/>
                      </a:pPr>
                      <a:r>
                        <a:rPr lang="en-US" sz="1800"/>
                        <a:t>10.4</a:t>
                      </a:r>
                      <a:endParaRPr/>
                    </a:p>
                  </a:txBody>
                  <a:tcPr marL="68575" marR="68575" marT="34300" marB="34300"/>
                </a:tc>
                <a:extLst>
                  <a:ext uri="{0D108BD9-81ED-4DB2-BD59-A6C34878D82A}">
                    <a16:rowId xmlns:a16="http://schemas.microsoft.com/office/drawing/2014/main" val="10002"/>
                  </a:ext>
                </a:extLst>
              </a:tr>
              <a:tr h="519500">
                <a:tc>
                  <a:txBody>
                    <a:bodyPr/>
                    <a:lstStyle/>
                    <a:p>
                      <a:pPr marL="0" marR="0" lvl="0" indent="0" algn="l" rtl="0">
                        <a:spcBef>
                          <a:spcPts val="0"/>
                        </a:spcBef>
                        <a:spcAft>
                          <a:spcPts val="0"/>
                        </a:spcAft>
                        <a:buNone/>
                      </a:pPr>
                      <a:r>
                        <a:rPr lang="en-US" sz="1800"/>
                        <a:t>17.2</a:t>
                      </a:r>
                      <a:endParaRPr/>
                    </a:p>
                  </a:txBody>
                  <a:tcPr marL="68575" marR="68575" marT="34300" marB="34300"/>
                </a:tc>
                <a:tc>
                  <a:txBody>
                    <a:bodyPr/>
                    <a:lstStyle/>
                    <a:p>
                      <a:pPr marL="0" marR="0" lvl="0" indent="0" algn="l" rtl="0">
                        <a:spcBef>
                          <a:spcPts val="0"/>
                        </a:spcBef>
                        <a:spcAft>
                          <a:spcPts val="0"/>
                        </a:spcAft>
                        <a:buNone/>
                      </a:pPr>
                      <a:r>
                        <a:rPr lang="en-US" sz="1800"/>
                        <a:t>45.9</a:t>
                      </a:r>
                      <a:endParaRPr/>
                    </a:p>
                  </a:txBody>
                  <a:tcPr marL="68575" marR="68575" marT="34300" marB="34300"/>
                </a:tc>
                <a:tc>
                  <a:txBody>
                    <a:bodyPr/>
                    <a:lstStyle/>
                    <a:p>
                      <a:pPr marL="0" marR="0" lvl="0" indent="0" algn="l" rtl="0">
                        <a:spcBef>
                          <a:spcPts val="0"/>
                        </a:spcBef>
                        <a:spcAft>
                          <a:spcPts val="0"/>
                        </a:spcAft>
                        <a:buNone/>
                      </a:pPr>
                      <a:r>
                        <a:rPr lang="en-US" sz="1800"/>
                        <a:t>69.3</a:t>
                      </a:r>
                      <a:endParaRPr/>
                    </a:p>
                  </a:txBody>
                  <a:tcPr marL="68575" marR="68575" marT="34300" marB="34300"/>
                </a:tc>
                <a:tc>
                  <a:txBody>
                    <a:bodyPr/>
                    <a:lstStyle/>
                    <a:p>
                      <a:pPr marL="0" marR="0" lvl="0" indent="0" algn="l" rtl="0">
                        <a:spcBef>
                          <a:spcPts val="0"/>
                        </a:spcBef>
                        <a:spcAft>
                          <a:spcPts val="0"/>
                        </a:spcAft>
                        <a:buNone/>
                      </a:pPr>
                      <a:r>
                        <a:rPr lang="en-US" sz="1800"/>
                        <a:t>9.3</a:t>
                      </a:r>
                      <a:endParaRPr/>
                    </a:p>
                  </a:txBody>
                  <a:tcPr marL="68575" marR="68575" marT="34300" marB="34300"/>
                </a:tc>
                <a:extLst>
                  <a:ext uri="{0D108BD9-81ED-4DB2-BD59-A6C34878D82A}">
                    <a16:rowId xmlns:a16="http://schemas.microsoft.com/office/drawing/2014/main" val="10003"/>
                  </a:ext>
                </a:extLst>
              </a:tr>
              <a:tr h="519500">
                <a:tc>
                  <a:txBody>
                    <a:bodyPr/>
                    <a:lstStyle/>
                    <a:p>
                      <a:pPr marL="0" marR="0" lvl="0" indent="0" algn="l" rtl="0">
                        <a:spcBef>
                          <a:spcPts val="0"/>
                        </a:spcBef>
                        <a:spcAft>
                          <a:spcPts val="0"/>
                        </a:spcAft>
                        <a:buNone/>
                      </a:pPr>
                      <a:r>
                        <a:rPr lang="en-US" sz="1800"/>
                        <a:t>151.5</a:t>
                      </a:r>
                      <a:endParaRPr/>
                    </a:p>
                  </a:txBody>
                  <a:tcPr marL="68575" marR="68575" marT="34300" marB="34300"/>
                </a:tc>
                <a:tc>
                  <a:txBody>
                    <a:bodyPr/>
                    <a:lstStyle/>
                    <a:p>
                      <a:pPr marL="0" marR="0" lvl="0" indent="0" algn="l" rtl="0">
                        <a:spcBef>
                          <a:spcPts val="0"/>
                        </a:spcBef>
                        <a:spcAft>
                          <a:spcPts val="0"/>
                        </a:spcAft>
                        <a:buNone/>
                      </a:pPr>
                      <a:r>
                        <a:rPr lang="en-US" sz="1800"/>
                        <a:t>41.3</a:t>
                      </a:r>
                      <a:endParaRPr/>
                    </a:p>
                  </a:txBody>
                  <a:tcPr marL="68575" marR="68575" marT="34300" marB="34300"/>
                </a:tc>
                <a:tc>
                  <a:txBody>
                    <a:bodyPr/>
                    <a:lstStyle/>
                    <a:p>
                      <a:pPr marL="0" marR="0" lvl="0" indent="0" algn="l" rtl="0">
                        <a:spcBef>
                          <a:spcPts val="0"/>
                        </a:spcBef>
                        <a:spcAft>
                          <a:spcPts val="0"/>
                        </a:spcAft>
                        <a:buNone/>
                      </a:pPr>
                      <a:r>
                        <a:rPr lang="en-US" sz="1800"/>
                        <a:t>58.5</a:t>
                      </a:r>
                      <a:endParaRPr/>
                    </a:p>
                  </a:txBody>
                  <a:tcPr marL="68575" marR="68575" marT="34300" marB="34300"/>
                </a:tc>
                <a:tc>
                  <a:txBody>
                    <a:bodyPr/>
                    <a:lstStyle/>
                    <a:p>
                      <a:pPr marL="0" marR="0" lvl="0" indent="0" algn="l" rtl="0">
                        <a:spcBef>
                          <a:spcPts val="0"/>
                        </a:spcBef>
                        <a:spcAft>
                          <a:spcPts val="0"/>
                        </a:spcAft>
                        <a:buNone/>
                      </a:pPr>
                      <a:r>
                        <a:rPr lang="en-US" sz="1800"/>
                        <a:t>18.5</a:t>
                      </a:r>
                      <a:endParaRPr/>
                    </a:p>
                  </a:txBody>
                  <a:tcPr marL="68575" marR="68575" marT="34300" marB="34300"/>
                </a:tc>
                <a:extLst>
                  <a:ext uri="{0D108BD9-81ED-4DB2-BD59-A6C34878D82A}">
                    <a16:rowId xmlns:a16="http://schemas.microsoft.com/office/drawing/2014/main" val="10004"/>
                  </a:ext>
                </a:extLst>
              </a:tr>
              <a:tr h="519500">
                <a:tc>
                  <a:txBody>
                    <a:bodyPr/>
                    <a:lstStyle/>
                    <a:p>
                      <a:pPr marL="0" marR="0" lvl="0" indent="0" algn="l" rtl="0">
                        <a:spcBef>
                          <a:spcPts val="0"/>
                        </a:spcBef>
                        <a:spcAft>
                          <a:spcPts val="0"/>
                        </a:spcAft>
                        <a:buNone/>
                      </a:pPr>
                      <a:r>
                        <a:rPr lang="en-US" sz="1800"/>
                        <a:t>180.8</a:t>
                      </a:r>
                      <a:endParaRPr/>
                    </a:p>
                  </a:txBody>
                  <a:tcPr marL="68575" marR="68575" marT="34300" marB="34300"/>
                </a:tc>
                <a:tc>
                  <a:txBody>
                    <a:bodyPr/>
                    <a:lstStyle/>
                    <a:p>
                      <a:pPr marL="0" marR="0" lvl="0" indent="0" algn="l" rtl="0">
                        <a:spcBef>
                          <a:spcPts val="0"/>
                        </a:spcBef>
                        <a:spcAft>
                          <a:spcPts val="0"/>
                        </a:spcAft>
                        <a:buNone/>
                      </a:pPr>
                      <a:r>
                        <a:rPr lang="en-US" sz="1800"/>
                        <a:t>10.8</a:t>
                      </a:r>
                      <a:endParaRPr/>
                    </a:p>
                  </a:txBody>
                  <a:tcPr marL="68575" marR="68575" marT="34300" marB="34300"/>
                </a:tc>
                <a:tc>
                  <a:txBody>
                    <a:bodyPr/>
                    <a:lstStyle/>
                    <a:p>
                      <a:pPr marL="0" marR="0" lvl="0" indent="0" algn="l" rtl="0">
                        <a:spcBef>
                          <a:spcPts val="0"/>
                        </a:spcBef>
                        <a:spcAft>
                          <a:spcPts val="0"/>
                        </a:spcAft>
                        <a:buNone/>
                      </a:pPr>
                      <a:r>
                        <a:rPr lang="en-US" sz="1800"/>
                        <a:t>58.4</a:t>
                      </a:r>
                      <a:endParaRPr/>
                    </a:p>
                  </a:txBody>
                  <a:tcPr marL="68575" marR="68575" marT="34300" marB="34300"/>
                </a:tc>
                <a:tc>
                  <a:txBody>
                    <a:bodyPr/>
                    <a:lstStyle/>
                    <a:p>
                      <a:pPr marL="0" marR="0" lvl="0" indent="0" algn="l" rtl="0">
                        <a:spcBef>
                          <a:spcPts val="0"/>
                        </a:spcBef>
                        <a:spcAft>
                          <a:spcPts val="0"/>
                        </a:spcAft>
                        <a:buNone/>
                      </a:pPr>
                      <a:r>
                        <a:rPr lang="en-US" sz="1800"/>
                        <a:t>12.9</a:t>
                      </a:r>
                      <a:endParaRPr/>
                    </a:p>
                  </a:txBody>
                  <a:tcPr marL="68575" marR="68575" marT="34300" marB="34300"/>
                </a:tc>
                <a:extLst>
                  <a:ext uri="{0D108BD9-81ED-4DB2-BD59-A6C34878D82A}">
                    <a16:rowId xmlns:a16="http://schemas.microsoft.com/office/drawing/2014/main" val="10005"/>
                  </a:ext>
                </a:extLst>
              </a:tr>
            </a:tbl>
          </a:graphicData>
        </a:graphic>
      </p:graphicFrame>
      <p:sp>
        <p:nvSpPr>
          <p:cNvPr id="314" name="Google Shape;314;p1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a:t>
            </a:fld>
            <a:endParaRPr/>
          </a:p>
        </p:txBody>
      </p:sp>
      <p:sp>
        <p:nvSpPr>
          <p:cNvPr id="315" name="Google Shape;315;p13"/>
          <p:cNvSpPr txBox="1"/>
          <p:nvPr/>
        </p:nvSpPr>
        <p:spPr>
          <a:xfrm>
            <a:off x="8495597" y="1918926"/>
            <a:ext cx="184731" cy="30008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350">
              <a:solidFill>
                <a:schemeClr val="dk1"/>
              </a:solidFill>
              <a:latin typeface="Karla"/>
              <a:ea typeface="Karla"/>
              <a:cs typeface="Karla"/>
              <a:sym typeface="Karla"/>
            </a:endParaRPr>
          </a:p>
        </p:txBody>
      </p:sp>
      <p:sp>
        <p:nvSpPr>
          <p:cNvPr id="316" name="Google Shape;316;p13"/>
          <p:cNvSpPr txBox="1"/>
          <p:nvPr/>
        </p:nvSpPr>
        <p:spPr>
          <a:xfrm>
            <a:off x="609600" y="1143000"/>
            <a:ext cx="10896600" cy="190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100"/>
              <a:buFont typeface="Arial"/>
              <a:buNone/>
            </a:pPr>
            <a:r>
              <a:rPr lang="en-US" sz="2100">
                <a:solidFill>
                  <a:srgbClr val="464646"/>
                </a:solidFill>
                <a:latin typeface="Karla"/>
                <a:ea typeface="Karla"/>
                <a:cs typeface="Karla"/>
                <a:sym typeface="Karla"/>
              </a:rPr>
              <a:t>The </a:t>
            </a:r>
            <a:r>
              <a:rPr lang="en-US" sz="2100" b="1">
                <a:solidFill>
                  <a:srgbClr val="464646"/>
                </a:solidFill>
                <a:latin typeface="Karla"/>
                <a:ea typeface="Karla"/>
                <a:cs typeface="Karla"/>
                <a:sym typeface="Karla"/>
              </a:rPr>
              <a:t>Advertising data set</a:t>
            </a:r>
            <a:r>
              <a:rPr lang="en-US" sz="2100">
                <a:solidFill>
                  <a:srgbClr val="464646"/>
                </a:solidFill>
                <a:latin typeface="Karla"/>
                <a:ea typeface="Karla"/>
                <a:cs typeface="Karla"/>
                <a:sym typeface="Karla"/>
              </a:rPr>
              <a:t> consists of the sales of that product in </a:t>
            </a:r>
            <a:r>
              <a:rPr lang="en-US" sz="2100">
                <a:solidFill>
                  <a:srgbClr val="00B050"/>
                </a:solidFill>
                <a:latin typeface="Karla"/>
                <a:ea typeface="Karla"/>
                <a:cs typeface="Karla"/>
                <a:sym typeface="Karla"/>
              </a:rPr>
              <a:t>200 different markets</a:t>
            </a:r>
            <a:r>
              <a:rPr lang="en-US" sz="2100">
                <a:solidFill>
                  <a:srgbClr val="464646"/>
                </a:solidFill>
                <a:latin typeface="Karla"/>
                <a:ea typeface="Karla"/>
                <a:cs typeface="Karla"/>
                <a:sym typeface="Karla"/>
              </a:rPr>
              <a:t>, along with </a:t>
            </a:r>
            <a:r>
              <a:rPr lang="en-US" sz="2100">
                <a:solidFill>
                  <a:srgbClr val="00B050"/>
                </a:solidFill>
                <a:latin typeface="Karla"/>
                <a:ea typeface="Karla"/>
                <a:cs typeface="Karla"/>
                <a:sym typeface="Karla"/>
              </a:rPr>
              <a:t>advertising budgets </a:t>
            </a:r>
            <a:r>
              <a:rPr lang="en-US" sz="2100">
                <a:solidFill>
                  <a:srgbClr val="464646"/>
                </a:solidFill>
                <a:latin typeface="Karla"/>
                <a:ea typeface="Karla"/>
                <a:cs typeface="Karla"/>
                <a:sym typeface="Karla"/>
              </a:rPr>
              <a:t>for the product in each of those markets for three different media: TV, radio, and newspaper.  Everything is given in units of $1000. </a:t>
            </a:r>
            <a:endParaRPr/>
          </a:p>
        </p:txBody>
      </p:sp>
      <p:sp>
        <p:nvSpPr>
          <p:cNvPr id="317" name="Google Shape;317;p13"/>
          <p:cNvSpPr txBox="1"/>
          <p:nvPr/>
        </p:nvSpPr>
        <p:spPr>
          <a:xfrm>
            <a:off x="1905000" y="5685333"/>
            <a:ext cx="8164286" cy="7155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50">
                <a:solidFill>
                  <a:schemeClr val="dk1"/>
                </a:solidFill>
                <a:latin typeface="Calibri"/>
                <a:ea typeface="Calibri"/>
                <a:cs typeface="Calibri"/>
                <a:sym typeface="Calibri"/>
              </a:rPr>
              <a:t>Some of the figures in this presentation are taken from "An Introduction to Statistical Learning, with applications in R"  (Springer, 2013) with permission from the authors: G. James, D. Witten,  T. Hastie and R. Tibshirani " </a:t>
            </a:r>
            <a:endParaRPr/>
          </a:p>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8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165" name="Google Shape;1165;p88"/>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166" name="Google Shape;1166;p88"/>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167" name="Google Shape;1167;p88"/>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168" name="Google Shape;1168;p88"/>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169" name="Google Shape;1169;p88"/>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170" name="Google Shape;1170;p88"/>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172" name="Google Shape;1172;p88"/>
          <p:cNvPicPr preferRelativeResize="0"/>
          <p:nvPr/>
        </p:nvPicPr>
        <p:blipFill rotWithShape="1">
          <a:blip r:embed="rId7">
            <a:alphaModFix/>
          </a:blip>
          <a:srcRect/>
          <a:stretch/>
        </p:blipFill>
        <p:spPr>
          <a:xfrm>
            <a:off x="8492610" y="3389420"/>
            <a:ext cx="457200" cy="457200"/>
          </a:xfrm>
          <a:prstGeom prst="rect">
            <a:avLst/>
          </a:prstGeom>
          <a:noFill/>
          <a:ln>
            <a:noFill/>
          </a:ln>
        </p:spPr>
      </p:pic>
      <p:pic>
        <p:nvPicPr>
          <p:cNvPr id="1173" name="Google Shape;1173;p88"/>
          <p:cNvPicPr preferRelativeResize="0"/>
          <p:nvPr/>
        </p:nvPicPr>
        <p:blipFill rotWithShape="1">
          <a:blip r:embed="rId4">
            <a:alphaModFix/>
          </a:blip>
          <a:srcRect/>
          <a:stretch/>
        </p:blipFill>
        <p:spPr>
          <a:xfrm>
            <a:off x="8439426" y="4050972"/>
            <a:ext cx="457200" cy="457200"/>
          </a:xfrm>
          <a:prstGeom prst="rect">
            <a:avLst/>
          </a:prstGeom>
          <a:noFill/>
          <a:ln>
            <a:noFill/>
          </a:ln>
        </p:spPr>
      </p:pic>
      <p:sp>
        <p:nvSpPr>
          <p:cNvPr id="1175" name="Google Shape;1175;p88"/>
          <p:cNvSpPr/>
          <p:nvPr/>
        </p:nvSpPr>
        <p:spPr>
          <a:xfrm>
            <a:off x="5118100" y="3618020"/>
            <a:ext cx="1346200" cy="518101"/>
          </a:xfrm>
          <a:prstGeom prst="rightArrow">
            <a:avLst>
              <a:gd name="adj1" fmla="val 50000"/>
              <a:gd name="adj2" fmla="val 50000"/>
            </a:avLst>
          </a:prstGeom>
          <a:solidFill>
            <a:srgbClr val="262626"/>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76" name="Google Shape;1176;p88"/>
          <p:cNvPicPr preferRelativeResize="0"/>
          <p:nvPr/>
        </p:nvPicPr>
        <p:blipFill rotWithShape="1">
          <a:blip r:embed="rId5">
            <a:alphaModFix/>
          </a:blip>
          <a:srcRect/>
          <a:stretch/>
        </p:blipFill>
        <p:spPr>
          <a:xfrm>
            <a:off x="8035410" y="3651421"/>
            <a:ext cx="457200" cy="457200"/>
          </a:xfrm>
          <a:prstGeom prst="rect">
            <a:avLst/>
          </a:prstGeom>
          <a:noFill/>
          <a:ln>
            <a:noFill/>
          </a:ln>
        </p:spPr>
      </p:pic>
      <p:pic>
        <p:nvPicPr>
          <p:cNvPr id="1177" name="Google Shape;1177;p88"/>
          <p:cNvPicPr preferRelativeResize="0"/>
          <p:nvPr/>
        </p:nvPicPr>
        <p:blipFill rotWithShape="1">
          <a:blip r:embed="rId5">
            <a:alphaModFix/>
          </a:blip>
          <a:srcRect/>
          <a:stretch/>
        </p:blipFill>
        <p:spPr>
          <a:xfrm>
            <a:off x="8721210" y="3714921"/>
            <a:ext cx="457200" cy="457200"/>
          </a:xfrm>
          <a:prstGeom prst="rect">
            <a:avLst/>
          </a:prstGeom>
          <a:noFill/>
          <a:ln>
            <a:noFill/>
          </a:ln>
        </p:spPr>
      </p:pic>
      <p:sp>
        <p:nvSpPr>
          <p:cNvPr id="1178" name="Google Shape;1178;p88"/>
          <p:cNvSpPr txBox="1"/>
          <p:nvPr/>
        </p:nvSpPr>
        <p:spPr>
          <a:xfrm>
            <a:off x="1093539" y="1343896"/>
            <a:ext cx="82285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We repeat the same process and acquire another sample.</a:t>
            </a:r>
            <a:endParaRPr/>
          </a:p>
        </p:txBody>
      </p:sp>
      <p:sp>
        <p:nvSpPr>
          <p:cNvPr id="1179" name="Google Shape;1179;p8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89"/>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a:t>
            </a:r>
            <a:endParaRPr/>
          </a:p>
        </p:txBody>
      </p:sp>
      <p:pic>
        <p:nvPicPr>
          <p:cNvPr id="1185" name="Google Shape;1185;p89"/>
          <p:cNvPicPr preferRelativeResize="0"/>
          <p:nvPr/>
        </p:nvPicPr>
        <p:blipFill rotWithShape="1">
          <a:blip r:embed="rId3">
            <a:alphaModFix/>
          </a:blip>
          <a:srcRect/>
          <a:stretch/>
        </p:blipFill>
        <p:spPr>
          <a:xfrm>
            <a:off x="1625600" y="2381421"/>
            <a:ext cx="2540000" cy="2540000"/>
          </a:xfrm>
          <a:prstGeom prst="rect">
            <a:avLst/>
          </a:prstGeom>
          <a:noFill/>
          <a:ln>
            <a:noFill/>
          </a:ln>
        </p:spPr>
      </p:pic>
      <p:pic>
        <p:nvPicPr>
          <p:cNvPr id="1186" name="Google Shape;1186;p89"/>
          <p:cNvPicPr preferRelativeResize="0"/>
          <p:nvPr/>
        </p:nvPicPr>
        <p:blipFill rotWithShape="1">
          <a:blip r:embed="rId3">
            <a:alphaModFix/>
          </a:blip>
          <a:srcRect/>
          <a:stretch/>
        </p:blipFill>
        <p:spPr>
          <a:xfrm>
            <a:off x="7124357" y="2381421"/>
            <a:ext cx="2540000" cy="2540000"/>
          </a:xfrm>
          <a:prstGeom prst="rect">
            <a:avLst/>
          </a:prstGeom>
          <a:noFill/>
          <a:ln>
            <a:noFill/>
          </a:ln>
        </p:spPr>
      </p:pic>
      <p:pic>
        <p:nvPicPr>
          <p:cNvPr id="1187" name="Google Shape;1187;p89"/>
          <p:cNvPicPr preferRelativeResize="0"/>
          <p:nvPr/>
        </p:nvPicPr>
        <p:blipFill rotWithShape="1">
          <a:blip r:embed="rId4">
            <a:alphaModFix/>
          </a:blip>
          <a:srcRect/>
          <a:stretch/>
        </p:blipFill>
        <p:spPr>
          <a:xfrm>
            <a:off x="2423510" y="3994807"/>
            <a:ext cx="457200" cy="457200"/>
          </a:xfrm>
          <a:prstGeom prst="rect">
            <a:avLst/>
          </a:prstGeom>
          <a:noFill/>
          <a:ln>
            <a:noFill/>
          </a:ln>
        </p:spPr>
      </p:pic>
      <p:pic>
        <p:nvPicPr>
          <p:cNvPr id="1188" name="Google Shape;1188;p89"/>
          <p:cNvPicPr preferRelativeResize="0"/>
          <p:nvPr/>
        </p:nvPicPr>
        <p:blipFill rotWithShape="1">
          <a:blip r:embed="rId5">
            <a:alphaModFix/>
          </a:blip>
          <a:srcRect/>
          <a:stretch/>
        </p:blipFill>
        <p:spPr>
          <a:xfrm>
            <a:off x="2880710" y="4172121"/>
            <a:ext cx="457200" cy="457200"/>
          </a:xfrm>
          <a:prstGeom prst="rect">
            <a:avLst/>
          </a:prstGeom>
          <a:noFill/>
          <a:ln>
            <a:noFill/>
          </a:ln>
        </p:spPr>
      </p:pic>
      <p:pic>
        <p:nvPicPr>
          <p:cNvPr id="1189" name="Google Shape;1189;p89"/>
          <p:cNvPicPr preferRelativeResize="0"/>
          <p:nvPr/>
        </p:nvPicPr>
        <p:blipFill rotWithShape="1">
          <a:blip r:embed="rId6">
            <a:alphaModFix/>
          </a:blip>
          <a:srcRect/>
          <a:stretch/>
        </p:blipFill>
        <p:spPr>
          <a:xfrm>
            <a:off x="3147191" y="3846620"/>
            <a:ext cx="457200" cy="457200"/>
          </a:xfrm>
          <a:prstGeom prst="rect">
            <a:avLst/>
          </a:prstGeom>
          <a:noFill/>
          <a:ln>
            <a:noFill/>
          </a:ln>
        </p:spPr>
      </p:pic>
      <p:pic>
        <p:nvPicPr>
          <p:cNvPr id="1190" name="Google Shape;1190;p89"/>
          <p:cNvPicPr preferRelativeResize="0"/>
          <p:nvPr/>
        </p:nvPicPr>
        <p:blipFill rotWithShape="1">
          <a:blip r:embed="rId7">
            <a:alphaModFix/>
          </a:blip>
          <a:srcRect/>
          <a:stretch/>
        </p:blipFill>
        <p:spPr>
          <a:xfrm>
            <a:off x="3043183" y="3422821"/>
            <a:ext cx="457200" cy="457200"/>
          </a:xfrm>
          <a:prstGeom prst="rect">
            <a:avLst/>
          </a:prstGeom>
          <a:noFill/>
          <a:ln>
            <a:noFill/>
          </a:ln>
        </p:spPr>
      </p:pic>
      <p:pic>
        <p:nvPicPr>
          <p:cNvPr id="1192" name="Google Shape;1192;p89"/>
          <p:cNvPicPr preferRelativeResize="0"/>
          <p:nvPr/>
        </p:nvPicPr>
        <p:blipFill rotWithShape="1">
          <a:blip r:embed="rId4">
            <a:alphaModFix/>
          </a:blip>
          <a:srcRect/>
          <a:stretch/>
        </p:blipFill>
        <p:spPr>
          <a:xfrm>
            <a:off x="8439426" y="4050972"/>
            <a:ext cx="457200" cy="457200"/>
          </a:xfrm>
          <a:prstGeom prst="rect">
            <a:avLst/>
          </a:prstGeom>
          <a:noFill/>
          <a:ln>
            <a:noFill/>
          </a:ln>
        </p:spPr>
      </p:pic>
      <p:sp>
        <p:nvSpPr>
          <p:cNvPr id="1194" name="Google Shape;1194;p89"/>
          <p:cNvSpPr/>
          <p:nvPr/>
        </p:nvSpPr>
        <p:spPr>
          <a:xfrm>
            <a:off x="5118100" y="3618020"/>
            <a:ext cx="1346200" cy="518101"/>
          </a:xfrm>
          <a:prstGeom prst="rightArrow">
            <a:avLst>
              <a:gd name="adj1" fmla="val 50000"/>
              <a:gd name="adj2" fmla="val 50000"/>
            </a:avLst>
          </a:prstGeom>
          <a:solidFill>
            <a:srgbClr val="262626"/>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95" name="Google Shape;1195;p89"/>
          <p:cNvPicPr preferRelativeResize="0"/>
          <p:nvPr/>
        </p:nvPicPr>
        <p:blipFill rotWithShape="1">
          <a:blip r:embed="rId5">
            <a:alphaModFix/>
          </a:blip>
          <a:srcRect/>
          <a:stretch/>
        </p:blipFill>
        <p:spPr>
          <a:xfrm>
            <a:off x="8721210" y="3714921"/>
            <a:ext cx="457200" cy="457200"/>
          </a:xfrm>
          <a:prstGeom prst="rect">
            <a:avLst/>
          </a:prstGeom>
          <a:noFill/>
          <a:ln>
            <a:noFill/>
          </a:ln>
        </p:spPr>
      </p:pic>
      <p:pic>
        <p:nvPicPr>
          <p:cNvPr id="1196" name="Google Shape;1196;p89"/>
          <p:cNvPicPr preferRelativeResize="0"/>
          <p:nvPr/>
        </p:nvPicPr>
        <p:blipFill rotWithShape="1">
          <a:blip r:embed="rId6">
            <a:alphaModFix/>
          </a:blip>
          <a:srcRect/>
          <a:stretch/>
        </p:blipFill>
        <p:spPr>
          <a:xfrm>
            <a:off x="8515601" y="3253642"/>
            <a:ext cx="457200" cy="457200"/>
          </a:xfrm>
          <a:prstGeom prst="rect">
            <a:avLst/>
          </a:prstGeom>
          <a:noFill/>
          <a:ln>
            <a:noFill/>
          </a:ln>
        </p:spPr>
      </p:pic>
      <p:pic>
        <p:nvPicPr>
          <p:cNvPr id="1197" name="Google Shape;1197;p89"/>
          <p:cNvPicPr preferRelativeResize="0"/>
          <p:nvPr/>
        </p:nvPicPr>
        <p:blipFill rotWithShape="1">
          <a:blip r:embed="rId4">
            <a:alphaModFix/>
          </a:blip>
          <a:srcRect/>
          <a:stretch/>
        </p:blipFill>
        <p:spPr>
          <a:xfrm>
            <a:off x="8161206" y="3600913"/>
            <a:ext cx="457200" cy="457200"/>
          </a:xfrm>
          <a:prstGeom prst="rect">
            <a:avLst/>
          </a:prstGeom>
          <a:noFill/>
          <a:ln>
            <a:noFill/>
          </a:ln>
        </p:spPr>
      </p:pic>
      <p:sp>
        <p:nvSpPr>
          <p:cNvPr id="1198" name="Google Shape;1198;p89"/>
          <p:cNvSpPr txBox="1"/>
          <p:nvPr/>
        </p:nvSpPr>
        <p:spPr>
          <a:xfrm>
            <a:off x="1093539" y="1343896"/>
            <a:ext cx="82285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3F3F3F"/>
                </a:solidFill>
                <a:latin typeface="Karla"/>
                <a:ea typeface="Karla"/>
                <a:cs typeface="Karla"/>
                <a:sym typeface="Karla"/>
              </a:rPr>
              <a:t>We repeat the same process and acquire another sample.</a:t>
            </a:r>
            <a:endParaRPr/>
          </a:p>
        </p:txBody>
      </p:sp>
      <p:sp>
        <p:nvSpPr>
          <p:cNvPr id="1199" name="Google Shape;1199;p89"/>
          <p:cNvSpPr txBox="1"/>
          <p:nvPr/>
        </p:nvSpPr>
        <p:spPr>
          <a:xfrm>
            <a:off x="1639106" y="5321574"/>
            <a:ext cx="8913788" cy="461665"/>
          </a:xfrm>
          <a:prstGeom prst="rect">
            <a:avLst/>
          </a:prstGeom>
          <a:solidFill>
            <a:srgbClr val="F5DEDA"/>
          </a:solidFill>
          <a:ln w="9525" cap="flat" cmpd="sng">
            <a:solidFill>
              <a:srgbClr val="C0000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3F3F3F"/>
                </a:solidFill>
                <a:latin typeface="Karla"/>
                <a:ea typeface="Karla"/>
                <a:cs typeface="Karla"/>
                <a:sym typeface="Karla"/>
              </a:rPr>
              <a:t>These new buckets represents the parallel universes </a:t>
            </a:r>
            <a:endParaRPr/>
          </a:p>
        </p:txBody>
      </p:sp>
      <p:sp>
        <p:nvSpPr>
          <p:cNvPr id="1200" name="Google Shape;1200;p89"/>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90"/>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Bootstrapping for Estimating Sampling Error</a:t>
            </a:r>
            <a:endParaRPr/>
          </a:p>
        </p:txBody>
      </p:sp>
      <p:sp>
        <p:nvSpPr>
          <p:cNvPr id="1207" name="Google Shape;1207;p90"/>
          <p:cNvSpPr txBox="1">
            <a:spLocks noGrp="1"/>
          </p:cNvSpPr>
          <p:nvPr>
            <p:ph type="body" idx="1"/>
          </p:nvPr>
        </p:nvSpPr>
        <p:spPr>
          <a:xfrm>
            <a:off x="820714" y="1990003"/>
            <a:ext cx="10837885" cy="2877995"/>
          </a:xfrm>
          <a:prstGeom prst="rect">
            <a:avLst/>
          </a:prstGeom>
          <a:blipFill rotWithShape="1">
            <a:blip r:embed="rId3">
              <a:alphaModFix/>
            </a:blip>
            <a:stretch>
              <a:fillRect l="-787" t="-4649" r="-1180"/>
            </a:stretch>
          </a:blipFill>
          <a:ln>
            <a:noFill/>
          </a:ln>
        </p:spPr>
        <p:txBody>
          <a:bodyPr spcFirstLastPara="1" wrap="square" lIns="91425" tIns="45700" rIns="91425" bIns="45700" anchor="t" anchorCtr="0">
            <a:normAutofit/>
          </a:bodyPr>
          <a:lstStyle/>
          <a:p>
            <a:pPr marL="0" lvl="0" indent="0" algn="l" rtl="0">
              <a:spcBef>
                <a:spcPts val="0"/>
              </a:spcBef>
              <a:spcAft>
                <a:spcPts val="0"/>
              </a:spcAft>
              <a:buSzPts val="3060"/>
              <a:buNone/>
            </a:pPr>
            <a:r>
              <a:rPr lang="zh-CN" altLang="en-US" dirty="0"/>
              <a:t> </a:t>
            </a:r>
            <a:endParaRPr dirty="0"/>
          </a:p>
        </p:txBody>
      </p:sp>
      <p:sp>
        <p:nvSpPr>
          <p:cNvPr id="1208" name="Google Shape;1208;p90"/>
          <p:cNvSpPr txBox="1"/>
          <p:nvPr/>
        </p:nvSpPr>
        <p:spPr>
          <a:xfrm>
            <a:off x="820715" y="1523999"/>
            <a:ext cx="10837884" cy="466003"/>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F2F2F2"/>
              </a:buClr>
              <a:buSzPts val="2400"/>
              <a:buFont typeface="Arial"/>
              <a:buNone/>
            </a:pPr>
            <a:r>
              <a:rPr lang="en-US" sz="2400">
                <a:solidFill>
                  <a:srgbClr val="F2F2F2"/>
                </a:solidFill>
                <a:latin typeface="Karla"/>
                <a:ea typeface="Karla"/>
                <a:cs typeface="Karla"/>
                <a:sym typeface="Karla"/>
              </a:rPr>
              <a:t>Definition</a:t>
            </a:r>
            <a:endParaRPr/>
          </a:p>
        </p:txBody>
      </p:sp>
      <p:sp>
        <p:nvSpPr>
          <p:cNvPr id="1209" name="Google Shape;1209;p9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91"/>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3F3F3F"/>
              </a:buClr>
              <a:buSzPts val="2800"/>
              <a:buFont typeface="Karla"/>
              <a:buNone/>
            </a:pPr>
            <a:r>
              <a:rPr lang="en-US" sz="2800">
                <a:solidFill>
                  <a:srgbClr val="3F3F3F"/>
                </a:solidFill>
                <a:latin typeface="Karla"/>
                <a:ea typeface="Karla"/>
                <a:cs typeface="Karla"/>
                <a:sym typeface="Karla"/>
              </a:rPr>
              <a:t>Confidence intervals for the predictors estimates: </a:t>
            </a:r>
            <a:r>
              <a:rPr lang="en-US" sz="2800" b="1"/>
              <a:t>Standard Errors</a:t>
            </a:r>
            <a:endParaRPr/>
          </a:p>
        </p:txBody>
      </p:sp>
      <p:sp>
        <p:nvSpPr>
          <p:cNvPr id="1216" name="Google Shape;1216;p91"/>
          <p:cNvSpPr txBox="1">
            <a:spLocks noGrp="1"/>
          </p:cNvSpPr>
          <p:nvPr>
            <p:ph type="body" idx="1"/>
          </p:nvPr>
        </p:nvSpPr>
        <p:spPr>
          <a:xfrm>
            <a:off x="542981" y="1138570"/>
            <a:ext cx="11496619" cy="3738230"/>
          </a:xfrm>
          <a:prstGeom prst="rect">
            <a:avLst/>
          </a:prstGeom>
          <a:blipFill rotWithShape="1">
            <a:blip r:embed="rId3">
              <a:alphaModFix/>
            </a:blip>
            <a:stretch>
              <a:fillRect l="-423" t="-2446"/>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1217" name="Google Shape;1217;p9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grpSp>
        <p:nvGrpSpPr>
          <p:cNvPr id="1231" name="Google Shape;1231;p93"/>
          <p:cNvGrpSpPr/>
          <p:nvPr/>
        </p:nvGrpSpPr>
        <p:grpSpPr>
          <a:xfrm>
            <a:off x="158929" y="1941458"/>
            <a:ext cx="11672033" cy="3108960"/>
            <a:chOff x="72751" y="1302462"/>
            <a:chExt cx="11672033" cy="3108960"/>
          </a:xfrm>
        </p:grpSpPr>
        <p:pic>
          <p:nvPicPr>
            <p:cNvPr id="1232" name="Google Shape;1232;p93"/>
            <p:cNvPicPr preferRelativeResize="0"/>
            <p:nvPr/>
          </p:nvPicPr>
          <p:blipFill rotWithShape="1">
            <a:blip r:embed="rId3">
              <a:alphaModFix/>
            </a:blip>
            <a:srcRect l="9467" t="2515" r="8537" b="1679"/>
            <a:stretch/>
          </p:blipFill>
          <p:spPr>
            <a:xfrm>
              <a:off x="72751" y="1302462"/>
              <a:ext cx="3749039" cy="3108960"/>
            </a:xfrm>
            <a:prstGeom prst="rect">
              <a:avLst/>
            </a:prstGeom>
            <a:noFill/>
            <a:ln>
              <a:noFill/>
            </a:ln>
          </p:spPr>
        </p:pic>
        <p:pic>
          <p:nvPicPr>
            <p:cNvPr id="1233" name="Google Shape;1233;p93"/>
            <p:cNvPicPr preferRelativeResize="0"/>
            <p:nvPr/>
          </p:nvPicPr>
          <p:blipFill rotWithShape="1">
            <a:blip r:embed="rId4">
              <a:alphaModFix/>
            </a:blip>
            <a:srcRect l="10394" t="5401" r="7086" b="2126"/>
            <a:stretch/>
          </p:blipFill>
          <p:spPr>
            <a:xfrm>
              <a:off x="7778870" y="1371600"/>
              <a:ext cx="3965914" cy="2962656"/>
            </a:xfrm>
            <a:prstGeom prst="rect">
              <a:avLst/>
            </a:prstGeom>
            <a:noFill/>
            <a:ln>
              <a:noFill/>
            </a:ln>
          </p:spPr>
        </p:pic>
        <p:pic>
          <p:nvPicPr>
            <p:cNvPr id="1234" name="Google Shape;1234;p93"/>
            <p:cNvPicPr preferRelativeResize="0"/>
            <p:nvPr/>
          </p:nvPicPr>
          <p:blipFill rotWithShape="1">
            <a:blip r:embed="rId5">
              <a:alphaModFix/>
            </a:blip>
            <a:srcRect l="8163" t="2549" r="7303" b="1736"/>
            <a:stretch/>
          </p:blipFill>
          <p:spPr>
            <a:xfrm>
              <a:off x="3785841" y="1324764"/>
              <a:ext cx="4058174" cy="3063240"/>
            </a:xfrm>
            <a:prstGeom prst="rect">
              <a:avLst/>
            </a:prstGeom>
            <a:noFill/>
            <a:ln>
              <a:noFill/>
            </a:ln>
          </p:spPr>
        </p:pic>
      </p:grpSp>
      <p:sp>
        <p:nvSpPr>
          <p:cNvPr id="1235" name="Google Shape;1235;p93"/>
          <p:cNvSpPr txBox="1">
            <a:spLocks noGrp="1"/>
          </p:cNvSpPr>
          <p:nvPr>
            <p:ph type="sldNum" idx="12"/>
          </p:nvPr>
        </p:nvSpPr>
        <p:spPr>
          <a:xfrm>
            <a:off x="9144000" y="6400802"/>
            <a:ext cx="28448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84</a:t>
            </a:fld>
            <a:endParaRPr/>
          </a:p>
        </p:txBody>
      </p:sp>
      <p:sp>
        <p:nvSpPr>
          <p:cNvPr id="1236" name="Google Shape;1236;p93"/>
          <p:cNvSpPr txBox="1"/>
          <p:nvPr/>
        </p:nvSpPr>
        <p:spPr>
          <a:xfrm>
            <a:off x="737602" y="482002"/>
            <a:ext cx="11093360" cy="16746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And also we can answer the question, ’how significant are the predictors?’ Here we show the same analysis for all three predictors. </a:t>
            </a:r>
            <a:endParaRPr/>
          </a:p>
          <a:p>
            <a:pPr marL="0" marR="0" lvl="0" indent="0" algn="l" rtl="0">
              <a:spcBef>
                <a:spcPts val="1080"/>
              </a:spcBef>
              <a:spcAft>
                <a:spcPts val="0"/>
              </a:spcAft>
              <a:buClr>
                <a:srgbClr val="464646"/>
              </a:buClr>
              <a:buSzPts val="2400"/>
              <a:buFont typeface="Arial"/>
              <a:buNone/>
            </a:pPr>
            <a:r>
              <a:rPr lang="en-US" sz="2400" b="1">
                <a:solidFill>
                  <a:srgbClr val="464646"/>
                </a:solidFill>
                <a:latin typeface="Karla"/>
                <a:ea typeface="Karla"/>
                <a:cs typeface="Karla"/>
                <a:sym typeface="Karla"/>
              </a:rPr>
              <a:t>Question</a:t>
            </a:r>
            <a:r>
              <a:rPr lang="en-US" sz="2400">
                <a:solidFill>
                  <a:srgbClr val="464646"/>
                </a:solidFill>
                <a:latin typeface="Karla"/>
                <a:ea typeface="Karla"/>
                <a:cs typeface="Karla"/>
                <a:sym typeface="Karla"/>
              </a:rPr>
              <a:t>: Which ones are important? </a:t>
            </a:r>
            <a:endParaRPr/>
          </a:p>
        </p:txBody>
      </p:sp>
      <p:sp>
        <p:nvSpPr>
          <p:cNvPr id="1237" name="Google Shape;1237;p93"/>
          <p:cNvSpPr txBox="1"/>
          <p:nvPr/>
        </p:nvSpPr>
        <p:spPr>
          <a:xfrm>
            <a:off x="1390778" y="5236654"/>
            <a:ext cx="9787007" cy="955903"/>
          </a:xfrm>
          <a:prstGeom prst="rect">
            <a:avLst/>
          </a:prstGeom>
          <a:blipFill rotWithShape="1">
            <a:blip r:embed="rId6">
              <a:alphaModFix/>
            </a:blip>
            <a:stretch>
              <a:fillRect l="-870" t="-4401" b="-5030"/>
            </a:stretch>
          </a:blipFill>
          <a:ln w="9525" cap="flat" cmpd="sng">
            <a:solidFill>
              <a:srgbClr val="4B506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pic>
        <p:nvPicPr>
          <p:cNvPr id="1242" name="Google Shape;1242;p94"/>
          <p:cNvPicPr preferRelativeResize="0"/>
          <p:nvPr/>
        </p:nvPicPr>
        <p:blipFill rotWithShape="1">
          <a:blip r:embed="rId3">
            <a:alphaModFix/>
          </a:blip>
          <a:srcRect/>
          <a:stretch/>
        </p:blipFill>
        <p:spPr>
          <a:xfrm>
            <a:off x="2513556" y="1987654"/>
            <a:ext cx="6531792" cy="4354528"/>
          </a:xfrm>
          <a:prstGeom prst="rect">
            <a:avLst/>
          </a:prstGeom>
          <a:noFill/>
          <a:ln>
            <a:noFill/>
          </a:ln>
        </p:spPr>
      </p:pic>
      <p:sp>
        <p:nvSpPr>
          <p:cNvPr id="1243" name="Google Shape;1243;p94"/>
          <p:cNvSpPr txBox="1">
            <a:spLocks noGrp="1"/>
          </p:cNvSpPr>
          <p:nvPr>
            <p:ph type="title"/>
          </p:nvPr>
        </p:nvSpPr>
        <p:spPr>
          <a:xfrm>
            <a:off x="609600" y="152400"/>
            <a:ext cx="10972800" cy="839788"/>
          </a:xfrm>
          <a:prstGeom prst="rect">
            <a:avLst/>
          </a:prstGeom>
          <a:blipFill rotWithShape="1">
            <a:blip r:embed="rId4">
              <a:alphaModFix/>
            </a:blip>
            <a:stretch>
              <a:fillRect t="-8695" b="-384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244" name="Google Shape;1244;p9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85</a:t>
            </a:fld>
            <a:endParaRPr/>
          </a:p>
        </p:txBody>
      </p:sp>
      <p:sp>
        <p:nvSpPr>
          <p:cNvPr id="1245" name="Google Shape;1245;p94"/>
          <p:cNvSpPr txBox="1"/>
          <p:nvPr/>
        </p:nvSpPr>
        <p:spPr>
          <a:xfrm>
            <a:off x="777577" y="983807"/>
            <a:ext cx="10508374" cy="799725"/>
          </a:xfrm>
          <a:prstGeom prst="rect">
            <a:avLst/>
          </a:prstGeom>
          <a:blipFill rotWithShape="1">
            <a:blip r:embed="rId5">
              <a:alphaModFix/>
            </a:blip>
            <a:stretch>
              <a:fillRect l="-928" t="-6060" r="-578" b="-651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pic>
        <p:nvPicPr>
          <p:cNvPr id="1250" name="Google Shape;1250;p95"/>
          <p:cNvPicPr preferRelativeResize="0"/>
          <p:nvPr/>
        </p:nvPicPr>
        <p:blipFill rotWithShape="1">
          <a:blip r:embed="rId3">
            <a:alphaModFix/>
          </a:blip>
          <a:srcRect/>
          <a:stretch/>
        </p:blipFill>
        <p:spPr>
          <a:xfrm>
            <a:off x="2530247" y="1987654"/>
            <a:ext cx="6515100" cy="4343400"/>
          </a:xfrm>
          <a:prstGeom prst="rect">
            <a:avLst/>
          </a:prstGeom>
          <a:noFill/>
          <a:ln>
            <a:noFill/>
          </a:ln>
        </p:spPr>
      </p:pic>
      <p:sp>
        <p:nvSpPr>
          <p:cNvPr id="1251" name="Google Shape;1251;p95"/>
          <p:cNvSpPr txBox="1">
            <a:spLocks noGrp="1"/>
          </p:cNvSpPr>
          <p:nvPr>
            <p:ph type="title"/>
          </p:nvPr>
        </p:nvSpPr>
        <p:spPr>
          <a:xfrm>
            <a:off x="609600" y="152400"/>
            <a:ext cx="10972800" cy="839788"/>
          </a:xfrm>
          <a:prstGeom prst="rect">
            <a:avLst/>
          </a:prstGeom>
          <a:blipFill rotWithShape="1">
            <a:blip r:embed="rId4">
              <a:alphaModFix/>
            </a:blip>
            <a:stretch>
              <a:fillRect t="-8695" b="-384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252" name="Google Shape;1252;p9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86</a:t>
            </a:fld>
            <a:endParaRPr/>
          </a:p>
        </p:txBody>
      </p:sp>
      <p:sp>
        <p:nvSpPr>
          <p:cNvPr id="1253" name="Google Shape;1253;p95"/>
          <p:cNvSpPr txBox="1"/>
          <p:nvPr/>
        </p:nvSpPr>
        <p:spPr>
          <a:xfrm>
            <a:off x="777577" y="983807"/>
            <a:ext cx="10505466" cy="799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Here we show two difference set of models given the fitted coefficients. </a:t>
            </a:r>
            <a:endParaRPr sz="2400">
              <a:solidFill>
                <a:srgbClr val="464646"/>
              </a:solidFill>
              <a:latin typeface="Karla"/>
              <a:ea typeface="Karla"/>
              <a:cs typeface="Karla"/>
              <a:sym typeface="Karl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pic>
        <p:nvPicPr>
          <p:cNvPr id="1258" name="Google Shape;1258;p96"/>
          <p:cNvPicPr preferRelativeResize="0"/>
          <p:nvPr/>
        </p:nvPicPr>
        <p:blipFill rotWithShape="1">
          <a:blip r:embed="rId3">
            <a:alphaModFix/>
          </a:blip>
          <a:srcRect/>
          <a:stretch/>
        </p:blipFill>
        <p:spPr>
          <a:xfrm>
            <a:off x="2530247" y="1987654"/>
            <a:ext cx="6515100" cy="4343400"/>
          </a:xfrm>
          <a:prstGeom prst="rect">
            <a:avLst/>
          </a:prstGeom>
          <a:noFill/>
          <a:ln>
            <a:noFill/>
          </a:ln>
        </p:spPr>
      </p:pic>
      <p:sp>
        <p:nvSpPr>
          <p:cNvPr id="1259" name="Google Shape;1259;p96"/>
          <p:cNvSpPr txBox="1">
            <a:spLocks noGrp="1"/>
          </p:cNvSpPr>
          <p:nvPr>
            <p:ph type="title"/>
          </p:nvPr>
        </p:nvSpPr>
        <p:spPr>
          <a:xfrm>
            <a:off x="609600" y="152400"/>
            <a:ext cx="10972800" cy="839788"/>
          </a:xfrm>
          <a:prstGeom prst="rect">
            <a:avLst/>
          </a:prstGeom>
          <a:blipFill rotWithShape="1">
            <a:blip r:embed="rId4">
              <a:alphaModFix/>
            </a:blip>
            <a:stretch>
              <a:fillRect t="-8695" b="-384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260" name="Google Shape;1260;p96"/>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87</a:t>
            </a:fld>
            <a:endParaRPr/>
          </a:p>
        </p:txBody>
      </p:sp>
      <p:sp>
        <p:nvSpPr>
          <p:cNvPr id="1261" name="Google Shape;1261;p96"/>
          <p:cNvSpPr txBox="1"/>
          <p:nvPr/>
        </p:nvSpPr>
        <p:spPr>
          <a:xfrm>
            <a:off x="777577" y="983807"/>
            <a:ext cx="10020439" cy="799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There is one such regression line for every bootstrapped sample.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pic>
        <p:nvPicPr>
          <p:cNvPr id="1266" name="Google Shape;1266;p97"/>
          <p:cNvPicPr preferRelativeResize="0"/>
          <p:nvPr/>
        </p:nvPicPr>
        <p:blipFill rotWithShape="1">
          <a:blip r:embed="rId3">
            <a:alphaModFix/>
          </a:blip>
          <a:srcRect/>
          <a:stretch/>
        </p:blipFill>
        <p:spPr>
          <a:xfrm>
            <a:off x="2530247" y="1987654"/>
            <a:ext cx="6515100" cy="4343400"/>
          </a:xfrm>
          <a:prstGeom prst="rect">
            <a:avLst/>
          </a:prstGeom>
          <a:noFill/>
          <a:ln>
            <a:noFill/>
          </a:ln>
        </p:spPr>
      </p:pic>
      <p:pic>
        <p:nvPicPr>
          <p:cNvPr id="1267" name="Google Shape;1267;p97"/>
          <p:cNvPicPr preferRelativeResize="0"/>
          <p:nvPr/>
        </p:nvPicPr>
        <p:blipFill rotWithShape="1">
          <a:blip r:embed="rId4">
            <a:alphaModFix/>
          </a:blip>
          <a:srcRect/>
          <a:stretch/>
        </p:blipFill>
        <p:spPr>
          <a:xfrm rot="5400000">
            <a:off x="5296607" y="3626884"/>
            <a:ext cx="3486239" cy="700076"/>
          </a:xfrm>
          <a:prstGeom prst="rect">
            <a:avLst/>
          </a:prstGeom>
          <a:noFill/>
          <a:ln>
            <a:noFill/>
          </a:ln>
        </p:spPr>
      </p:pic>
      <p:sp>
        <p:nvSpPr>
          <p:cNvPr id="1268" name="Google Shape;1268;p97"/>
          <p:cNvSpPr txBox="1">
            <a:spLocks noGrp="1"/>
          </p:cNvSpPr>
          <p:nvPr>
            <p:ph type="title"/>
          </p:nvPr>
        </p:nvSpPr>
        <p:spPr>
          <a:xfrm>
            <a:off x="609600" y="152400"/>
            <a:ext cx="10972800" cy="839788"/>
          </a:xfrm>
          <a:prstGeom prst="rect">
            <a:avLst/>
          </a:prstGeom>
          <a:blipFill rotWithShape="1">
            <a:blip r:embed="rId5">
              <a:alphaModFix/>
            </a:blip>
            <a:stretch>
              <a:fillRect t="-8695" b="-384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269" name="Google Shape;1269;p9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88</a:t>
            </a:fld>
            <a:endParaRPr/>
          </a:p>
        </p:txBody>
      </p:sp>
      <p:cxnSp>
        <p:nvCxnSpPr>
          <p:cNvPr id="1270" name="Google Shape;1270;p97"/>
          <p:cNvCxnSpPr/>
          <p:nvPr/>
        </p:nvCxnSpPr>
        <p:spPr>
          <a:xfrm>
            <a:off x="6768791" y="2520175"/>
            <a:ext cx="22301" cy="2966225"/>
          </a:xfrm>
          <a:prstGeom prst="straightConnector1">
            <a:avLst/>
          </a:prstGeom>
          <a:noFill/>
          <a:ln w="26425" cap="flat" cmpd="sng">
            <a:solidFill>
              <a:srgbClr val="3F3F3F"/>
            </a:solidFill>
            <a:prstDash val="dot"/>
            <a:round/>
            <a:headEnd type="none" w="sm" len="sm"/>
            <a:tailEnd type="none" w="sm" len="sm"/>
          </a:ln>
        </p:spPr>
      </p:cxnSp>
      <p:sp>
        <p:nvSpPr>
          <p:cNvPr id="1271" name="Google Shape;1271;p97"/>
          <p:cNvSpPr txBox="1"/>
          <p:nvPr/>
        </p:nvSpPr>
        <p:spPr>
          <a:xfrm>
            <a:off x="777577" y="982733"/>
            <a:ext cx="10317886" cy="799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Below we show all regression lines for a thousand of such bootstrapped samples. </a:t>
            </a:r>
            <a:endParaRPr/>
          </a:p>
        </p:txBody>
      </p:sp>
      <p:sp>
        <p:nvSpPr>
          <p:cNvPr id="1272" name="Google Shape;1272;p97"/>
          <p:cNvSpPr txBox="1"/>
          <p:nvPr/>
        </p:nvSpPr>
        <p:spPr>
          <a:xfrm>
            <a:off x="777577" y="1577263"/>
            <a:ext cx="10317886" cy="799725"/>
          </a:xfrm>
          <a:prstGeom prst="rect">
            <a:avLst/>
          </a:prstGeom>
          <a:blipFill rotWithShape="1">
            <a:blip r:embed="rId6">
              <a:alphaModFix/>
            </a:blip>
            <a:stretch>
              <a:fillRect l="-944" t="-3050" r="-57" b="-229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pic>
        <p:nvPicPr>
          <p:cNvPr id="1277" name="Google Shape;1277;p98"/>
          <p:cNvPicPr preferRelativeResize="0"/>
          <p:nvPr/>
        </p:nvPicPr>
        <p:blipFill rotWithShape="1">
          <a:blip r:embed="rId3">
            <a:alphaModFix/>
          </a:blip>
          <a:srcRect/>
          <a:stretch/>
        </p:blipFill>
        <p:spPr>
          <a:xfrm rot="5400000">
            <a:off x="6972074" y="3269807"/>
            <a:ext cx="5486400" cy="914400"/>
          </a:xfrm>
          <a:prstGeom prst="rect">
            <a:avLst/>
          </a:prstGeom>
          <a:noFill/>
          <a:ln>
            <a:noFill/>
          </a:ln>
        </p:spPr>
      </p:pic>
      <p:pic>
        <p:nvPicPr>
          <p:cNvPr id="1278" name="Google Shape;1278;p98"/>
          <p:cNvPicPr preferRelativeResize="0"/>
          <p:nvPr/>
        </p:nvPicPr>
        <p:blipFill rotWithShape="1">
          <a:blip r:embed="rId4">
            <a:alphaModFix/>
          </a:blip>
          <a:srcRect/>
          <a:stretch/>
        </p:blipFill>
        <p:spPr>
          <a:xfrm>
            <a:off x="2530247" y="1987654"/>
            <a:ext cx="6515100" cy="4343400"/>
          </a:xfrm>
          <a:prstGeom prst="rect">
            <a:avLst/>
          </a:prstGeom>
          <a:noFill/>
          <a:ln>
            <a:noFill/>
          </a:ln>
        </p:spPr>
      </p:pic>
      <p:sp>
        <p:nvSpPr>
          <p:cNvPr id="1279" name="Google Shape;1279;p98"/>
          <p:cNvSpPr txBox="1">
            <a:spLocks noGrp="1"/>
          </p:cNvSpPr>
          <p:nvPr>
            <p:ph type="title"/>
          </p:nvPr>
        </p:nvSpPr>
        <p:spPr>
          <a:xfrm>
            <a:off x="609600" y="152400"/>
            <a:ext cx="10972800" cy="839788"/>
          </a:xfrm>
          <a:prstGeom prst="rect">
            <a:avLst/>
          </a:prstGeom>
          <a:blipFill rotWithShape="1">
            <a:blip r:embed="rId5">
              <a:alphaModFix/>
            </a:blip>
            <a:stretch>
              <a:fillRect t="-8695" b="-384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280" name="Google Shape;1280;p9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89</a:t>
            </a:fld>
            <a:endParaRPr/>
          </a:p>
        </p:txBody>
      </p:sp>
      <p:cxnSp>
        <p:nvCxnSpPr>
          <p:cNvPr id="1281" name="Google Shape;1281;p98"/>
          <p:cNvCxnSpPr/>
          <p:nvPr/>
        </p:nvCxnSpPr>
        <p:spPr>
          <a:xfrm>
            <a:off x="6768791" y="2520175"/>
            <a:ext cx="22301" cy="2966225"/>
          </a:xfrm>
          <a:prstGeom prst="straightConnector1">
            <a:avLst/>
          </a:prstGeom>
          <a:noFill/>
          <a:ln w="26425" cap="flat" cmpd="sng">
            <a:solidFill>
              <a:srgbClr val="3F3F3F"/>
            </a:solidFill>
            <a:prstDash val="dot"/>
            <a:round/>
            <a:headEnd type="none" w="sm" len="sm"/>
            <a:tailEnd type="none" w="sm" len="sm"/>
          </a:ln>
        </p:spPr>
      </p:cxnSp>
      <p:sp>
        <p:nvSpPr>
          <p:cNvPr id="1282" name="Google Shape;1282;p98"/>
          <p:cNvSpPr txBox="1"/>
          <p:nvPr/>
        </p:nvSpPr>
        <p:spPr>
          <a:xfrm>
            <a:off x="777577" y="992188"/>
            <a:ext cx="10317886" cy="799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dirty="0">
                <a:solidFill>
                  <a:srgbClr val="464646"/>
                </a:solidFill>
                <a:latin typeface="Karla"/>
                <a:ea typeface="Karla"/>
                <a:cs typeface="Karla"/>
                <a:sym typeface="Karla"/>
              </a:rPr>
              <a:t>Below we show all regression lines for a thousand of such samples.  </a:t>
            </a:r>
            <a:endParaRPr dirty="0"/>
          </a:p>
        </p:txBody>
      </p:sp>
      <p:sp>
        <p:nvSpPr>
          <p:cNvPr id="1283" name="Google Shape;1283;p98"/>
          <p:cNvSpPr txBox="1"/>
          <p:nvPr/>
        </p:nvSpPr>
        <p:spPr>
          <a:xfrm>
            <a:off x="777577" y="1454189"/>
            <a:ext cx="8480497" cy="799725"/>
          </a:xfrm>
          <a:prstGeom prst="rect">
            <a:avLst/>
          </a:prstGeom>
          <a:blipFill rotWithShape="1">
            <a:blip r:embed="rId6">
              <a:alphaModFix/>
            </a:blip>
            <a:stretch>
              <a:fillRect l="-1149" t="-3050" b="-229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Response</a:t>
            </a:r>
            <a:r>
              <a:rPr lang="en-US">
                <a:solidFill>
                  <a:srgbClr val="C00000"/>
                </a:solidFill>
                <a:latin typeface="Karla"/>
                <a:ea typeface="Karla"/>
                <a:cs typeface="Karla"/>
                <a:sym typeface="Karla"/>
              </a:rPr>
              <a:t> </a:t>
            </a:r>
            <a:r>
              <a:rPr lang="en-US"/>
              <a:t>vs. Predictor Variables</a:t>
            </a:r>
            <a:endParaRPr/>
          </a:p>
        </p:txBody>
      </p:sp>
      <p:sp>
        <p:nvSpPr>
          <p:cNvPr id="324" name="Google Shape;324;p14"/>
          <p:cNvSpPr txBox="1">
            <a:spLocks noGrp="1"/>
          </p:cNvSpPr>
          <p:nvPr>
            <p:ph type="body" idx="1"/>
          </p:nvPr>
        </p:nvSpPr>
        <p:spPr>
          <a:xfrm>
            <a:off x="457200" y="1143000"/>
            <a:ext cx="11430000" cy="5562600"/>
          </a:xfrm>
          <a:prstGeom prst="rect">
            <a:avLst/>
          </a:prstGeom>
          <a:noFill/>
          <a:ln>
            <a:noFill/>
          </a:ln>
        </p:spPr>
        <p:txBody>
          <a:bodyPr spcFirstLastPara="1" wrap="square" lIns="91425" tIns="45700" rIns="91425" bIns="45700" anchor="t" anchorCtr="0">
            <a:normAutofit/>
          </a:bodyPr>
          <a:lstStyle/>
          <a:p>
            <a:pPr marL="182880" lvl="0" indent="-182880" algn="l" rtl="0">
              <a:spcBef>
                <a:spcPts val="0"/>
              </a:spcBef>
              <a:spcAft>
                <a:spcPts val="0"/>
              </a:spcAft>
              <a:buSzPts val="2380"/>
              <a:buChar char="•"/>
            </a:pPr>
            <a:r>
              <a:rPr lang="en-US" sz="2800"/>
              <a:t>There is an asymmetry in many of these problems: </a:t>
            </a:r>
            <a:endParaRPr/>
          </a:p>
          <a:p>
            <a:pPr marL="692944" lvl="0" indent="-182879" algn="l" rtl="0">
              <a:spcBef>
                <a:spcPts val="560"/>
              </a:spcBef>
              <a:spcAft>
                <a:spcPts val="0"/>
              </a:spcAft>
              <a:buSzPts val="2380"/>
              <a:buChar char="•"/>
            </a:pPr>
            <a:r>
              <a:rPr lang="en-US" sz="2800"/>
              <a:t>The variable we'd like to predict may be more difficult to measure, is more important than the other(s), or may be directly or indirectly influenced by the values of the other variable(s).</a:t>
            </a:r>
            <a:endParaRPr/>
          </a:p>
          <a:p>
            <a:pPr marL="182880" lvl="0" indent="-31750" algn="l" rtl="0">
              <a:spcBef>
                <a:spcPts val="560"/>
              </a:spcBef>
              <a:spcAft>
                <a:spcPts val="0"/>
              </a:spcAft>
              <a:buSzPts val="2380"/>
              <a:buNone/>
            </a:pPr>
            <a:endParaRPr sz="2800"/>
          </a:p>
          <a:p>
            <a:pPr marL="182880" lvl="0" indent="-182880" algn="l" rtl="0">
              <a:spcBef>
                <a:spcPts val="560"/>
              </a:spcBef>
              <a:spcAft>
                <a:spcPts val="0"/>
              </a:spcAft>
              <a:buSzPts val="2380"/>
              <a:buChar char="•"/>
            </a:pPr>
            <a:r>
              <a:rPr lang="en-US" sz="2800"/>
              <a:t>Thus, we'd like to define two categories of variables: </a:t>
            </a:r>
            <a:endParaRPr/>
          </a:p>
          <a:p>
            <a:pPr marL="734616" lvl="0" indent="-341710" algn="l" rtl="0">
              <a:spcBef>
                <a:spcPts val="560"/>
              </a:spcBef>
              <a:spcAft>
                <a:spcPts val="0"/>
              </a:spcAft>
              <a:buSzPts val="2380"/>
              <a:buFont typeface="Arial"/>
              <a:buChar char="•"/>
            </a:pPr>
            <a:r>
              <a:rPr lang="en-US" sz="2800"/>
              <a:t>variables whose value we want to predict </a:t>
            </a:r>
            <a:endParaRPr/>
          </a:p>
          <a:p>
            <a:pPr marL="734616" lvl="0" indent="-341710" algn="l" rtl="0">
              <a:spcBef>
                <a:spcPts val="560"/>
              </a:spcBef>
              <a:spcAft>
                <a:spcPts val="0"/>
              </a:spcAft>
              <a:buSzPts val="2380"/>
              <a:buFont typeface="Arial"/>
              <a:buChar char="•"/>
            </a:pPr>
            <a:r>
              <a:rPr lang="en-US" sz="2800"/>
              <a:t>variables whose values we use to make our prediction</a:t>
            </a:r>
            <a:endParaRPr/>
          </a:p>
        </p:txBody>
      </p:sp>
      <p:sp>
        <p:nvSpPr>
          <p:cNvPr id="325" name="Google Shape;325;p1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pic>
        <p:nvPicPr>
          <p:cNvPr id="1278" name="Google Shape;1278;p98"/>
          <p:cNvPicPr preferRelativeResize="0"/>
          <p:nvPr/>
        </p:nvPicPr>
        <p:blipFill rotWithShape="1">
          <a:blip r:embed="rId3">
            <a:alphaModFix/>
          </a:blip>
          <a:srcRect/>
          <a:stretch/>
        </p:blipFill>
        <p:spPr>
          <a:xfrm>
            <a:off x="2530247" y="1987654"/>
            <a:ext cx="6515100" cy="4343400"/>
          </a:xfrm>
          <a:prstGeom prst="rect">
            <a:avLst/>
          </a:prstGeom>
          <a:noFill/>
          <a:ln>
            <a:noFill/>
          </a:ln>
        </p:spPr>
      </p:pic>
      <p:sp>
        <p:nvSpPr>
          <p:cNvPr id="1279" name="Google Shape;1279;p98"/>
          <p:cNvSpPr txBox="1">
            <a:spLocks noGrp="1"/>
          </p:cNvSpPr>
          <p:nvPr>
            <p:ph type="title"/>
          </p:nvPr>
        </p:nvSpPr>
        <p:spPr>
          <a:xfrm>
            <a:off x="609600" y="152400"/>
            <a:ext cx="10972800" cy="839788"/>
          </a:xfrm>
          <a:prstGeom prst="rect">
            <a:avLst/>
          </a:prstGeom>
          <a:blipFill rotWithShape="1">
            <a:blip r:embed="rId4">
              <a:alphaModFix/>
            </a:blip>
            <a:stretch>
              <a:fillRect t="-8695" b="-384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280" name="Google Shape;1280;p9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90</a:t>
            </a:fld>
            <a:endParaRPr/>
          </a:p>
        </p:txBody>
      </p:sp>
      <p:cxnSp>
        <p:nvCxnSpPr>
          <p:cNvPr id="1281" name="Google Shape;1281;p98"/>
          <p:cNvCxnSpPr/>
          <p:nvPr/>
        </p:nvCxnSpPr>
        <p:spPr>
          <a:xfrm>
            <a:off x="6768791" y="2520175"/>
            <a:ext cx="22301" cy="2966225"/>
          </a:xfrm>
          <a:prstGeom prst="straightConnector1">
            <a:avLst/>
          </a:prstGeom>
          <a:noFill/>
          <a:ln w="26425" cap="flat" cmpd="sng">
            <a:solidFill>
              <a:srgbClr val="3F3F3F"/>
            </a:solidFill>
            <a:prstDash val="dot"/>
            <a:round/>
            <a:headEnd type="none" w="sm" len="sm"/>
            <a:tailEnd type="none" w="sm" len="sm"/>
          </a:ln>
        </p:spPr>
      </p:cxnSp>
      <p:sp>
        <p:nvSpPr>
          <p:cNvPr id="1282" name="Google Shape;1282;p98"/>
          <p:cNvSpPr txBox="1"/>
          <p:nvPr/>
        </p:nvSpPr>
        <p:spPr>
          <a:xfrm>
            <a:off x="777577" y="992188"/>
            <a:ext cx="10317886" cy="799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dirty="0">
                <a:solidFill>
                  <a:srgbClr val="464646"/>
                </a:solidFill>
                <a:latin typeface="Karla"/>
                <a:ea typeface="Karla"/>
                <a:cs typeface="Karla"/>
                <a:sym typeface="Karla"/>
              </a:rPr>
              <a:t>Below we show all regression lines for a thousand of such samples.  </a:t>
            </a:r>
            <a:endParaRPr dirty="0"/>
          </a:p>
        </p:txBody>
      </p:sp>
      <p:sp>
        <p:nvSpPr>
          <p:cNvPr id="1283" name="Google Shape;1283;p98"/>
          <p:cNvSpPr txBox="1"/>
          <p:nvPr/>
        </p:nvSpPr>
        <p:spPr>
          <a:xfrm>
            <a:off x="777577" y="1454189"/>
            <a:ext cx="8480497" cy="799725"/>
          </a:xfrm>
          <a:prstGeom prst="rect">
            <a:avLst/>
          </a:prstGeom>
          <a:blipFill rotWithShape="1">
            <a:blip r:embed="rId5">
              <a:alphaModFix/>
            </a:blip>
            <a:stretch>
              <a:fillRect l="-1149" t="-3050" b="-22900"/>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2" name="Google Shape;1288;p99">
            <a:extLst>
              <a:ext uri="{FF2B5EF4-FFF2-40B4-BE49-F238E27FC236}">
                <a16:creationId xmlns:a16="http://schemas.microsoft.com/office/drawing/2014/main" id="{C2E40748-6C99-8B20-2E22-1195B370D565}"/>
              </a:ext>
            </a:extLst>
          </p:cNvPr>
          <p:cNvPicPr preferRelativeResize="0"/>
          <p:nvPr/>
        </p:nvPicPr>
        <p:blipFill rotWithShape="1">
          <a:blip r:embed="rId6">
            <a:alphaModFix/>
          </a:blip>
          <a:srcRect/>
          <a:stretch/>
        </p:blipFill>
        <p:spPr>
          <a:xfrm rot="5400000">
            <a:off x="6977437" y="3275638"/>
            <a:ext cx="5486400" cy="914400"/>
          </a:xfrm>
          <a:prstGeom prst="rect">
            <a:avLst/>
          </a:prstGeom>
          <a:noFill/>
          <a:ln>
            <a:noFill/>
          </a:ln>
        </p:spPr>
      </p:pic>
    </p:spTree>
    <p:extLst>
      <p:ext uri="{BB962C8B-B14F-4D97-AF65-F5344CB8AC3E}">
        <p14:creationId xmlns:p14="http://schemas.microsoft.com/office/powerpoint/2010/main" val="6138578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00"/>
          <p:cNvSpPr txBox="1">
            <a:spLocks noGrp="1"/>
          </p:cNvSpPr>
          <p:nvPr>
            <p:ph type="title"/>
          </p:nvPr>
        </p:nvSpPr>
        <p:spPr>
          <a:xfrm>
            <a:off x="609600" y="152400"/>
            <a:ext cx="10972800" cy="839788"/>
          </a:xfrm>
          <a:prstGeom prst="rect">
            <a:avLst/>
          </a:prstGeom>
          <a:blipFill rotWithShape="1">
            <a:blip r:embed="rId3">
              <a:alphaModFix/>
            </a:blip>
            <a:stretch>
              <a:fillRect t="-8695" b="-384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300" name="Google Shape;1300;p100"/>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91</a:t>
            </a:fld>
            <a:endParaRPr/>
          </a:p>
        </p:txBody>
      </p:sp>
      <p:sp>
        <p:nvSpPr>
          <p:cNvPr id="1301" name="Google Shape;1301;p100"/>
          <p:cNvSpPr txBox="1"/>
          <p:nvPr/>
        </p:nvSpPr>
        <p:spPr>
          <a:xfrm>
            <a:off x="777577" y="983807"/>
            <a:ext cx="10020439" cy="799725"/>
          </a:xfrm>
          <a:prstGeom prst="rect">
            <a:avLst/>
          </a:prstGeom>
          <a:blipFill rotWithShape="1">
            <a:blip r:embed="rId4">
              <a:alphaModFix/>
            </a:blip>
            <a:stretch>
              <a:fillRect l="-972" t="-3028" r="-1276" b="-2196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latin typeface="Calibri"/>
                <a:ea typeface="Calibri"/>
                <a:cs typeface="Calibri"/>
                <a:sym typeface="Calibri"/>
              </a:rPr>
              <a:t> </a:t>
            </a:r>
            <a:endParaRPr dirty="0"/>
          </a:p>
        </p:txBody>
      </p:sp>
      <p:grpSp>
        <p:nvGrpSpPr>
          <p:cNvPr id="1302" name="Google Shape;1302;p100"/>
          <p:cNvGrpSpPr/>
          <p:nvPr/>
        </p:nvGrpSpPr>
        <p:grpSpPr>
          <a:xfrm>
            <a:off x="2501218" y="1944111"/>
            <a:ext cx="6515100" cy="4343400"/>
            <a:chOff x="2501218" y="1944111"/>
            <a:chExt cx="6515100" cy="4343400"/>
          </a:xfrm>
        </p:grpSpPr>
        <p:pic>
          <p:nvPicPr>
            <p:cNvPr id="1303" name="Google Shape;1303;p100"/>
            <p:cNvPicPr preferRelativeResize="0"/>
            <p:nvPr/>
          </p:nvPicPr>
          <p:blipFill rotWithShape="1">
            <a:blip r:embed="rId5">
              <a:alphaModFix/>
            </a:blip>
            <a:srcRect/>
            <a:stretch/>
          </p:blipFill>
          <p:spPr>
            <a:xfrm>
              <a:off x="2501218" y="1944111"/>
              <a:ext cx="6515100" cy="4343400"/>
            </a:xfrm>
            <a:prstGeom prst="rect">
              <a:avLst/>
            </a:prstGeom>
            <a:noFill/>
            <a:ln>
              <a:noFill/>
            </a:ln>
          </p:spPr>
        </p:pic>
        <p:sp>
          <p:nvSpPr>
            <p:cNvPr id="1304" name="Google Shape;1304;p100"/>
            <p:cNvSpPr txBox="1"/>
            <p:nvPr/>
          </p:nvSpPr>
          <p:spPr>
            <a:xfrm>
              <a:off x="4499430" y="2662139"/>
              <a:ext cx="1320800" cy="384914"/>
            </a:xfrm>
            <a:prstGeom prst="rect">
              <a:avLst/>
            </a:prstGeom>
            <a:blipFill rotWithShape="1">
              <a:blip r:embed="rId6">
                <a:alphaModFix/>
              </a:blip>
              <a:stretch>
                <a:fillRect l="-3685" t="-7935" r="-13823" b="-25393"/>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pic>
        <p:nvPicPr>
          <p:cNvPr id="1309" name="Google Shape;1309;p101"/>
          <p:cNvPicPr preferRelativeResize="0"/>
          <p:nvPr/>
        </p:nvPicPr>
        <p:blipFill rotWithShape="1">
          <a:blip r:embed="rId3">
            <a:alphaModFix/>
          </a:blip>
          <a:srcRect/>
          <a:stretch/>
        </p:blipFill>
        <p:spPr>
          <a:xfrm>
            <a:off x="3048000" y="1584118"/>
            <a:ext cx="9144000" cy="5486400"/>
          </a:xfrm>
          <a:prstGeom prst="rect">
            <a:avLst/>
          </a:prstGeom>
          <a:noFill/>
          <a:ln>
            <a:noFill/>
          </a:ln>
        </p:spPr>
      </p:pic>
      <p:sp>
        <p:nvSpPr>
          <p:cNvPr id="1310" name="Google Shape;1310;p101"/>
          <p:cNvSpPr txBox="1">
            <a:spLocks noGrp="1"/>
          </p:cNvSpPr>
          <p:nvPr>
            <p:ph type="title"/>
          </p:nvPr>
        </p:nvSpPr>
        <p:spPr>
          <a:xfrm>
            <a:off x="609600" y="152400"/>
            <a:ext cx="10972800" cy="839788"/>
          </a:xfrm>
          <a:prstGeom prst="rect">
            <a:avLst/>
          </a:prstGeom>
          <a:blipFill rotWithShape="1">
            <a:blip r:embed="rId4">
              <a:alphaModFix/>
            </a:blip>
            <a:stretch>
              <a:fillRect t="-10869" b="-355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311" name="Google Shape;1311;p101"/>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92</a:t>
            </a:fld>
            <a:endParaRPr/>
          </a:p>
        </p:txBody>
      </p:sp>
      <p:sp>
        <p:nvSpPr>
          <p:cNvPr id="1312" name="Google Shape;1312;p101"/>
          <p:cNvSpPr txBox="1"/>
          <p:nvPr/>
        </p:nvSpPr>
        <p:spPr>
          <a:xfrm>
            <a:off x="777577" y="983807"/>
            <a:ext cx="10020439" cy="799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 </a:t>
            </a:r>
            <a:endParaRPr/>
          </a:p>
          <a:p>
            <a:pPr marL="0" marR="0" lvl="0" indent="0" algn="l" rtl="0">
              <a:spcBef>
                <a:spcPts val="480"/>
              </a:spcBef>
              <a:spcAft>
                <a:spcPts val="0"/>
              </a:spcAft>
              <a:buClr>
                <a:srgbClr val="464646"/>
              </a:buClr>
              <a:buSzPts val="2400"/>
              <a:buFont typeface="Arial"/>
              <a:buNone/>
            </a:pPr>
            <a:r>
              <a:rPr lang="en-US" sz="2400">
                <a:solidFill>
                  <a:srgbClr val="464646"/>
                </a:solidFill>
                <a:latin typeface="Karla"/>
                <a:ea typeface="Karla"/>
                <a:cs typeface="Karla"/>
                <a:sym typeface="Karla"/>
              </a:rPr>
              <a:t> </a:t>
            </a:r>
            <a:endParaRPr/>
          </a:p>
        </p:txBody>
      </p:sp>
      <p:sp>
        <p:nvSpPr>
          <p:cNvPr id="1313" name="Google Shape;1313;p101"/>
          <p:cNvSpPr txBox="1"/>
          <p:nvPr/>
        </p:nvSpPr>
        <p:spPr>
          <a:xfrm>
            <a:off x="463480" y="816842"/>
            <a:ext cx="10020439" cy="799725"/>
          </a:xfrm>
          <a:prstGeom prst="rect">
            <a:avLst/>
          </a:prstGeom>
          <a:noFill/>
          <a:ln>
            <a:noFill/>
          </a:ln>
        </p:spPr>
        <p:txBody>
          <a:bodyPr spcFirstLastPara="1" wrap="square" lIns="91425" tIns="45700" rIns="91425" bIns="45700" anchor="t" anchorCtr="0">
            <a:noAutofit/>
          </a:bodyPr>
          <a:lstStyle/>
          <a:p>
            <a:pPr marL="342900" marR="0" lvl="0" indent="-190500" algn="l" rtl="0">
              <a:spcBef>
                <a:spcPts val="0"/>
              </a:spcBef>
              <a:spcAft>
                <a:spcPts val="0"/>
              </a:spcAft>
              <a:buClr>
                <a:srgbClr val="464646"/>
              </a:buClr>
              <a:buSzPts val="2400"/>
              <a:buFont typeface="Arial"/>
              <a:buNone/>
            </a:pPr>
            <a:endParaRPr sz="2400">
              <a:solidFill>
                <a:srgbClr val="464646"/>
              </a:solidFill>
              <a:latin typeface="Karla"/>
              <a:ea typeface="Karla"/>
              <a:cs typeface="Karla"/>
              <a:sym typeface="Karl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1318" name="Google Shape;1318;p102"/>
          <p:cNvPicPr preferRelativeResize="0"/>
          <p:nvPr/>
        </p:nvPicPr>
        <p:blipFill rotWithShape="1">
          <a:blip r:embed="rId3">
            <a:alphaModFix/>
          </a:blip>
          <a:srcRect/>
          <a:stretch/>
        </p:blipFill>
        <p:spPr>
          <a:xfrm>
            <a:off x="3048000" y="1581912"/>
            <a:ext cx="9144000" cy="5486400"/>
          </a:xfrm>
          <a:prstGeom prst="rect">
            <a:avLst/>
          </a:prstGeom>
          <a:noFill/>
          <a:ln>
            <a:noFill/>
          </a:ln>
        </p:spPr>
      </p:pic>
      <p:sp>
        <p:nvSpPr>
          <p:cNvPr id="1319" name="Google Shape;1319;p102"/>
          <p:cNvSpPr txBox="1">
            <a:spLocks noGrp="1"/>
          </p:cNvSpPr>
          <p:nvPr>
            <p:ph type="title"/>
          </p:nvPr>
        </p:nvSpPr>
        <p:spPr>
          <a:xfrm>
            <a:off x="609600" y="152400"/>
            <a:ext cx="10972800" cy="839788"/>
          </a:xfrm>
          <a:prstGeom prst="rect">
            <a:avLst/>
          </a:prstGeom>
          <a:blipFill rotWithShape="1">
            <a:blip r:embed="rId4">
              <a:alphaModFix/>
            </a:blip>
            <a:stretch>
              <a:fillRect t="-10869" b="-355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320" name="Google Shape;1320;p102"/>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93</a:t>
            </a:fld>
            <a:endParaRPr/>
          </a:p>
        </p:txBody>
      </p:sp>
      <p:sp>
        <p:nvSpPr>
          <p:cNvPr id="1321" name="Google Shape;1321;p102"/>
          <p:cNvSpPr txBox="1"/>
          <p:nvPr/>
        </p:nvSpPr>
        <p:spPr>
          <a:xfrm>
            <a:off x="777577" y="983807"/>
            <a:ext cx="10020439" cy="799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 </a:t>
            </a:r>
            <a:endParaRPr/>
          </a:p>
          <a:p>
            <a:pPr marL="0" marR="0" lvl="0" indent="0" algn="l" rtl="0">
              <a:spcBef>
                <a:spcPts val="480"/>
              </a:spcBef>
              <a:spcAft>
                <a:spcPts val="0"/>
              </a:spcAft>
              <a:buClr>
                <a:srgbClr val="464646"/>
              </a:buClr>
              <a:buSzPts val="2400"/>
              <a:buFont typeface="Arial"/>
              <a:buNone/>
            </a:pPr>
            <a:r>
              <a:rPr lang="en-US" sz="2400">
                <a:solidFill>
                  <a:srgbClr val="464646"/>
                </a:solidFill>
                <a:latin typeface="Karla"/>
                <a:ea typeface="Karla"/>
                <a:cs typeface="Karla"/>
                <a:sym typeface="Karla"/>
              </a:rPr>
              <a:t> </a:t>
            </a:r>
            <a:endParaRPr/>
          </a:p>
        </p:txBody>
      </p:sp>
      <p:sp>
        <p:nvSpPr>
          <p:cNvPr id="1322" name="Google Shape;1322;p102"/>
          <p:cNvSpPr txBox="1"/>
          <p:nvPr/>
        </p:nvSpPr>
        <p:spPr>
          <a:xfrm>
            <a:off x="588335" y="1032730"/>
            <a:ext cx="10020439" cy="913636"/>
          </a:xfrm>
          <a:prstGeom prst="rect">
            <a:avLst/>
          </a:prstGeom>
          <a:blipFill rotWithShape="1">
            <a:blip r:embed="rId5">
              <a:alphaModFix/>
            </a:blip>
            <a:stretch>
              <a:fillRect l="-851" t="-6629" b="-127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323" name="Google Shape;1323;p102"/>
          <p:cNvSpPr/>
          <p:nvPr/>
        </p:nvSpPr>
        <p:spPr>
          <a:xfrm flipH="1">
            <a:off x="8893248" y="2980164"/>
            <a:ext cx="610116" cy="1344948"/>
          </a:xfrm>
          <a:custGeom>
            <a:avLst/>
            <a:gdLst/>
            <a:ahLst/>
            <a:cxnLst/>
            <a:rect l="l" t="t" r="r" b="b"/>
            <a:pathLst>
              <a:path w="417351" h="1060397" extrusionOk="0">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cap="flat" cmpd="sng">
            <a:solidFill>
              <a:srgbClr val="3F3F3F"/>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1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3"/>
          <p:cNvSpPr txBox="1">
            <a:spLocks noGrp="1"/>
          </p:cNvSpPr>
          <p:nvPr>
            <p:ph type="title"/>
          </p:nvPr>
        </p:nvSpPr>
        <p:spPr>
          <a:xfrm>
            <a:off x="609600" y="152400"/>
            <a:ext cx="10972800" cy="839788"/>
          </a:xfrm>
          <a:prstGeom prst="rect">
            <a:avLst/>
          </a:prstGeom>
          <a:blipFill rotWithShape="1">
            <a:blip r:embed="rId3">
              <a:alphaModFix/>
            </a:blip>
            <a:stretch>
              <a:fillRect t="-10869" b="-35504"/>
            </a:stretch>
          </a:blipFill>
          <a:ln>
            <a:noFill/>
          </a:ln>
        </p:spPr>
        <p:txBody>
          <a:bodyPr spcFirstLastPara="1" wrap="square" lIns="91425" tIns="45700" rIns="91425" bIns="45700" anchor="ctr" anchorCtr="0">
            <a:normAutofit/>
          </a:bodyPr>
          <a:lstStyle/>
          <a:p>
            <a:pPr marL="0" lvl="0" indent="0" algn="ctr" rtl="0">
              <a:spcBef>
                <a:spcPts val="0"/>
              </a:spcBef>
              <a:spcAft>
                <a:spcPts val="0"/>
              </a:spcAft>
              <a:buSzPts val="4400"/>
              <a:buFont typeface="Calibri"/>
              <a:buNone/>
            </a:pPr>
            <a:r>
              <a:rPr lang="en-US"/>
              <a:t> </a:t>
            </a:r>
            <a:endParaRPr/>
          </a:p>
        </p:txBody>
      </p:sp>
      <p:sp>
        <p:nvSpPr>
          <p:cNvPr id="1329" name="Google Shape;1329;p103"/>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94</a:t>
            </a:fld>
            <a:endParaRPr/>
          </a:p>
        </p:txBody>
      </p:sp>
      <p:sp>
        <p:nvSpPr>
          <p:cNvPr id="1330" name="Google Shape;1330;p103"/>
          <p:cNvSpPr txBox="1"/>
          <p:nvPr/>
        </p:nvSpPr>
        <p:spPr>
          <a:xfrm>
            <a:off x="777577" y="983807"/>
            <a:ext cx="10020439" cy="799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64646"/>
              </a:buClr>
              <a:buSzPts val="2400"/>
              <a:buFont typeface="Arial"/>
              <a:buNone/>
            </a:pPr>
            <a:r>
              <a:rPr lang="en-US" sz="2400">
                <a:solidFill>
                  <a:srgbClr val="464646"/>
                </a:solidFill>
                <a:latin typeface="Karla"/>
                <a:ea typeface="Karla"/>
                <a:cs typeface="Karla"/>
                <a:sym typeface="Karla"/>
              </a:rPr>
              <a:t> </a:t>
            </a:r>
            <a:endParaRPr/>
          </a:p>
          <a:p>
            <a:pPr marL="0" marR="0" lvl="0" indent="0" algn="l" rtl="0">
              <a:spcBef>
                <a:spcPts val="480"/>
              </a:spcBef>
              <a:spcAft>
                <a:spcPts val="0"/>
              </a:spcAft>
              <a:buClr>
                <a:srgbClr val="464646"/>
              </a:buClr>
              <a:buSzPts val="2400"/>
              <a:buFont typeface="Arial"/>
              <a:buNone/>
            </a:pPr>
            <a:r>
              <a:rPr lang="en-US" sz="2400">
                <a:solidFill>
                  <a:srgbClr val="464646"/>
                </a:solidFill>
                <a:latin typeface="Karla"/>
                <a:ea typeface="Karla"/>
                <a:cs typeface="Karla"/>
                <a:sym typeface="Karla"/>
              </a:rPr>
              <a:t> </a:t>
            </a:r>
            <a:endParaRPr/>
          </a:p>
        </p:txBody>
      </p:sp>
      <p:sp>
        <p:nvSpPr>
          <p:cNvPr id="1331" name="Google Shape;1331;p103"/>
          <p:cNvSpPr txBox="1"/>
          <p:nvPr/>
        </p:nvSpPr>
        <p:spPr>
          <a:xfrm>
            <a:off x="470012" y="992188"/>
            <a:ext cx="10020439" cy="914989"/>
          </a:xfrm>
          <a:prstGeom prst="rect">
            <a:avLst/>
          </a:prstGeom>
          <a:blipFill rotWithShape="1">
            <a:blip r:embed="rId4">
              <a:alphaModFix/>
            </a:blip>
            <a:stretch>
              <a:fillRect l="-790" t="-6671" b="-61455"/>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1332" name="Google Shape;1332;p103"/>
          <p:cNvPicPr preferRelativeResize="0"/>
          <p:nvPr/>
        </p:nvPicPr>
        <p:blipFill rotWithShape="1">
          <a:blip r:embed="rId5">
            <a:alphaModFix/>
          </a:blip>
          <a:srcRect/>
          <a:stretch/>
        </p:blipFill>
        <p:spPr>
          <a:xfrm>
            <a:off x="3044952" y="1581912"/>
            <a:ext cx="9144000" cy="54864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04"/>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Confused?</a:t>
            </a:r>
            <a:endParaRPr/>
          </a:p>
        </p:txBody>
      </p:sp>
      <p:sp>
        <p:nvSpPr>
          <p:cNvPr id="1338" name="Google Shape;1338;p104"/>
          <p:cNvSpPr txBox="1">
            <a:spLocks noGrp="1"/>
          </p:cNvSpPr>
          <p:nvPr>
            <p:ph type="body" idx="1"/>
          </p:nvPr>
        </p:nvSpPr>
        <p:spPr>
          <a:xfrm>
            <a:off x="609600" y="1143000"/>
            <a:ext cx="10972800" cy="5334000"/>
          </a:xfrm>
          <a:prstGeom prst="rect">
            <a:avLst/>
          </a:prstGeom>
          <a:blipFill rotWithShape="1">
            <a:blip r:embed="rId3">
              <a:alphaModFix/>
            </a:blip>
            <a:stretch>
              <a:fillRect l="-999" t="-2512" r="-721"/>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1339" name="Google Shape;1339;p104"/>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95</a:t>
            </a:fld>
            <a:endParaRPr>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105"/>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Nice Try!</a:t>
            </a:r>
            <a:endParaRPr/>
          </a:p>
        </p:txBody>
      </p:sp>
      <p:sp>
        <p:nvSpPr>
          <p:cNvPr id="1345" name="Google Shape;1345;p105"/>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This statistical understanding of linear regression already touches the core of classical statistical inference (which is the cornerstone of statistics classes in college)! </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Mastering this way of thinking and analyzing statistical models takes time. </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If you feel a little bit overwhelmed, it is normal—reach out to us if you are lost! </a:t>
            </a:r>
            <a:endParaRPr/>
          </a:p>
          <a:p>
            <a:pPr marL="182880" lvl="0" indent="0" algn="l" rtl="0">
              <a:spcBef>
                <a:spcPts val="720"/>
              </a:spcBef>
              <a:spcAft>
                <a:spcPts val="0"/>
              </a:spcAft>
              <a:buSzPts val="3060"/>
              <a:buNone/>
            </a:pPr>
            <a:endParaRPr/>
          </a:p>
          <a:p>
            <a:pPr marL="182880" lvl="0" indent="0" algn="l" rtl="0">
              <a:spcBef>
                <a:spcPts val="720"/>
              </a:spcBef>
              <a:spcAft>
                <a:spcPts val="0"/>
              </a:spcAft>
              <a:buSzPts val="3060"/>
              <a:buNone/>
            </a:pPr>
            <a:endParaRPr/>
          </a:p>
        </p:txBody>
      </p:sp>
      <p:sp>
        <p:nvSpPr>
          <p:cNvPr id="1346" name="Google Shape;1346;p105"/>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96</a:t>
            </a:fld>
            <a:endParaRPr>
              <a:solidFill>
                <a:srgbClr val="00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ADE247-FB8A-DAB0-7CDE-48C60DF6615D}"/>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A26DA50E-59BC-7878-8BCB-AC915CF6E61E}"/>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BFF48468-2446-9179-0D18-D4C8B5B779E7}"/>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214435CC-682F-C2C4-A8A1-46718BD96BA9}"/>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E386AB04-E506-7160-3EA5-8AB1A31A8CFA}"/>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07E17B6E-E8F2-6F27-5405-DDE67FBF4229}"/>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25490481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07"/>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So far …</a:t>
            </a:r>
            <a:endParaRPr/>
          </a:p>
        </p:txBody>
      </p:sp>
      <p:sp>
        <p:nvSpPr>
          <p:cNvPr id="1360" name="Google Shape;1360;p107"/>
          <p:cNvSpPr txBox="1">
            <a:spLocks noGrp="1"/>
          </p:cNvSpPr>
          <p:nvPr>
            <p:ph type="body" idx="1"/>
          </p:nvPr>
        </p:nvSpPr>
        <p:spPr>
          <a:xfrm>
            <a:off x="609600" y="1143000"/>
            <a:ext cx="10972800" cy="5334000"/>
          </a:xfrm>
          <a:prstGeom prst="rect">
            <a:avLst/>
          </a:prstGeom>
          <a:blipFill rotWithShape="1">
            <a:blip r:embed="rId3">
              <a:alphaModFix/>
            </a:blip>
            <a:stretch>
              <a:fillRect l="-1166" t="-2856"/>
            </a:stretch>
          </a:blip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 </a:t>
            </a:r>
            <a:endParaRPr/>
          </a:p>
        </p:txBody>
      </p:sp>
      <p:sp>
        <p:nvSpPr>
          <p:cNvPr id="1361" name="Google Shape;1361;p107"/>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98</a:t>
            </a:fld>
            <a:endParaRPr>
              <a:solidFill>
                <a:srgbClr val="00000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08"/>
          <p:cNvSpPr txBox="1">
            <a:spLocks noGrp="1"/>
          </p:cNvSpPr>
          <p:nvPr>
            <p:ph type="title"/>
          </p:nvPr>
        </p:nvSpPr>
        <p:spPr>
          <a:xfrm>
            <a:off x="609600" y="152400"/>
            <a:ext cx="10972800" cy="839788"/>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2060"/>
              </a:buClr>
              <a:buSzPts val="4400"/>
              <a:buFont typeface="Calibri"/>
              <a:buNone/>
            </a:pPr>
            <a:r>
              <a:rPr lang="en-US"/>
              <a:t>Content</a:t>
            </a:r>
            <a:endParaRPr/>
          </a:p>
        </p:txBody>
      </p:sp>
      <p:sp>
        <p:nvSpPr>
          <p:cNvPr id="1367" name="Google Shape;1367;p108"/>
          <p:cNvSpPr txBox="1">
            <a:spLocks noGrp="1"/>
          </p:cNvSpPr>
          <p:nvPr>
            <p:ph type="body" idx="1"/>
          </p:nvPr>
        </p:nvSpPr>
        <p:spPr>
          <a:xfrm>
            <a:off x="609600" y="1143000"/>
            <a:ext cx="10972800" cy="5334000"/>
          </a:xfrm>
          <a:prstGeom prst="rect">
            <a:avLst/>
          </a:prstGeom>
          <a:noFill/>
          <a:ln>
            <a:noFill/>
          </a:ln>
        </p:spPr>
        <p:txBody>
          <a:bodyPr spcFirstLastPara="1" wrap="square" lIns="91425" tIns="45700" rIns="91425" bIns="45700" anchor="t" anchorCtr="0">
            <a:normAutofit/>
          </a:bodyPr>
          <a:lstStyle/>
          <a:p>
            <a:pPr marL="182880" lvl="0" indent="-194310" algn="l" rtl="0">
              <a:spcBef>
                <a:spcPts val="0"/>
              </a:spcBef>
              <a:spcAft>
                <a:spcPts val="0"/>
              </a:spcAft>
              <a:buSzPts val="3060"/>
              <a:buChar char="•"/>
            </a:pPr>
            <a:r>
              <a:rPr lang="en-US"/>
              <a:t>The prediction problem</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Simple linear regression</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Multi-variate linear regression</a:t>
            </a:r>
            <a:endParaRPr/>
          </a:p>
          <a:p>
            <a:pPr marL="182880" lvl="0" indent="0" algn="l" rtl="0">
              <a:spcBef>
                <a:spcPts val="720"/>
              </a:spcBef>
              <a:spcAft>
                <a:spcPts val="0"/>
              </a:spcAft>
              <a:buSzPts val="3060"/>
              <a:buNone/>
            </a:pPr>
            <a:endParaRPr/>
          </a:p>
          <a:p>
            <a:pPr marL="182880" lvl="0" indent="-194310" algn="l" rtl="0">
              <a:spcBef>
                <a:spcPts val="720"/>
              </a:spcBef>
              <a:spcAft>
                <a:spcPts val="0"/>
              </a:spcAft>
              <a:buSzPts val="3060"/>
              <a:buChar char="•"/>
            </a:pPr>
            <a:r>
              <a:rPr lang="en-US"/>
              <a:t>Polynomial regression</a:t>
            </a:r>
            <a:endParaRPr/>
          </a:p>
        </p:txBody>
      </p:sp>
      <p:sp>
        <p:nvSpPr>
          <p:cNvPr id="1368" name="Google Shape;1368;p108"/>
          <p:cNvSpPr txBox="1">
            <a:spLocks noGrp="1"/>
          </p:cNvSpPr>
          <p:nvPr>
            <p:ph type="sldNum" idx="12"/>
          </p:nvPr>
        </p:nvSpPr>
        <p:spPr>
          <a:xfrm>
            <a:off x="11582400" y="6528816"/>
            <a:ext cx="609600" cy="32918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solidFill>
                  <a:srgbClr val="000000"/>
                </a:solidFill>
              </a:rPr>
              <a:t>99</a:t>
            </a:fld>
            <a:endParaRPr>
              <a:solidFill>
                <a:srgbClr val="000000"/>
              </a:solidFill>
            </a:endParaRPr>
          </a:p>
        </p:txBody>
      </p:sp>
      <p:sp>
        <p:nvSpPr>
          <p:cNvPr id="1369" name="Google Shape;1369;p108"/>
          <p:cNvSpPr/>
          <p:nvPr/>
        </p:nvSpPr>
        <p:spPr>
          <a:xfrm rot="3437627">
            <a:off x="6002072" y="3320835"/>
            <a:ext cx="381000" cy="533400"/>
          </a:xfrm>
          <a:prstGeom prst="downArrow">
            <a:avLst>
              <a:gd name="adj1" fmla="val 50000"/>
              <a:gd name="adj2" fmla="val 50000"/>
            </a:avLst>
          </a:prstGeom>
          <a:solidFill>
            <a:schemeClr val="accent1"/>
          </a:solidFill>
          <a:ln w="26425" cap="flat" cmpd="sng">
            <a:solidFill>
              <a:srgbClr val="98483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5037144e-937a-4b09-8129-bd07663c4fdd"/>
  <p:tag name="SLIDO_EVENT_SECTION_UUID" val="f8f58681-666d-4deb-8fcf-318cbbf4bc19"/>
</p:tagLst>
</file>

<file path=ppt/tags/tag10.xml><?xml version="1.0" encoding="utf-8"?>
<p:tagLst xmlns:a="http://schemas.openxmlformats.org/drawingml/2006/main" xmlns:r="http://schemas.openxmlformats.org/officeDocument/2006/relationships" xmlns:p="http://schemas.openxmlformats.org/presentationml/2006/main">
  <p:tag name="SLIDO_ELEMENT" val="logo"/>
</p:tagLst>
</file>

<file path=ppt/tags/tag1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2.xml><?xml version="1.0" encoding="utf-8"?>
<p:tagLst xmlns:a="http://schemas.openxmlformats.org/drawingml/2006/main" xmlns:r="http://schemas.openxmlformats.org/officeDocument/2006/relationships" xmlns:p="http://schemas.openxmlformats.org/presentationml/2006/main">
  <p:tag name="SLIDO_ELEMENT" val="title"/>
</p:tagLst>
</file>

<file path=ppt/tags/tag1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4.xml><?xml version="1.0" encoding="utf-8"?>
<p:tagLst xmlns:a="http://schemas.openxmlformats.org/drawingml/2006/main" xmlns:r="http://schemas.openxmlformats.org/officeDocument/2006/relationships" xmlns:p="http://schemas.openxmlformats.org/presentationml/2006/main">
  <p:tag name="SLIDO_ELEMENT" val="dotty"/>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TYPE" val="SlidoQA"/>
</p:tagLst>
</file>

<file path=ppt/tags/tag17.xml><?xml version="1.0" encoding="utf-8"?>
<p:tagLst xmlns:a="http://schemas.openxmlformats.org/drawingml/2006/main" xmlns:r="http://schemas.openxmlformats.org/officeDocument/2006/relationships" xmlns:p="http://schemas.openxmlformats.org/presentationml/2006/main">
  <p:tag name="SLIDO_ELEMENT" val="logo"/>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Poll"/>
  <p:tag name="SLIDO_POLL_UUID" val="71822a7b-06f9-4cc3-a043-22f4ca60d08a"/>
  <p:tag name="SLIDO_TIMELINE" val="W3sicG9sbFF1ZXN0aW9uVXVpZCI6ImJjZWRjMjhjLWQ5NzUtNDYzNS04NGFkLWExMDVlMjViZGI5ZSIsInNob3dSZXN1bHRzIjp0cnVlfV0="/>
</p:tagLst>
</file>

<file path=ppt/tags/tag2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1.xml><?xml version="1.0" encoding="utf-8"?>
<p:tagLst xmlns:a="http://schemas.openxmlformats.org/drawingml/2006/main" xmlns:r="http://schemas.openxmlformats.org/officeDocument/2006/relationships" xmlns:p="http://schemas.openxmlformats.org/presentationml/2006/main">
  <p:tag name="SLIDO_ELEMENT" val="dotty"/>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TYPE" val="SlidoQA"/>
</p:tagLst>
</file>

<file path=ppt/tags/tag24.xml><?xml version="1.0" encoding="utf-8"?>
<p:tagLst xmlns:a="http://schemas.openxmlformats.org/drawingml/2006/main" xmlns:r="http://schemas.openxmlformats.org/officeDocument/2006/relationships" xmlns:p="http://schemas.openxmlformats.org/presentationml/2006/main">
  <p:tag name="SLIDO_ELEMENT" val="logo"/>
</p:tagLst>
</file>

<file path=ppt/tags/tag2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26.xml><?xml version="1.0" encoding="utf-8"?>
<p:tagLst xmlns:a="http://schemas.openxmlformats.org/drawingml/2006/main" xmlns:r="http://schemas.openxmlformats.org/officeDocument/2006/relationships" xmlns:p="http://schemas.openxmlformats.org/presentationml/2006/main">
  <p:tag name="SLIDO_ELEMENT" val="title"/>
</p:tagLst>
</file>

<file path=ppt/tags/tag2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8.xml><?xml version="1.0" encoding="utf-8"?>
<p:tagLst xmlns:a="http://schemas.openxmlformats.org/drawingml/2006/main" xmlns:r="http://schemas.openxmlformats.org/officeDocument/2006/relationships" xmlns:p="http://schemas.openxmlformats.org/presentationml/2006/main">
  <p:tag name="SLIDO_ELEMENT" val="dotty"/>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30.xml><?xml version="1.0" encoding="utf-8"?>
<p:tagLst xmlns:a="http://schemas.openxmlformats.org/drawingml/2006/main" xmlns:r="http://schemas.openxmlformats.org/officeDocument/2006/relationships" xmlns:p="http://schemas.openxmlformats.org/presentationml/2006/main">
  <p:tag name="SLIDO_TYPE" val="SlidoQA"/>
</p:tagLst>
</file>

<file path=ppt/tags/tag31.xml><?xml version="1.0" encoding="utf-8"?>
<p:tagLst xmlns:a="http://schemas.openxmlformats.org/drawingml/2006/main" xmlns:r="http://schemas.openxmlformats.org/officeDocument/2006/relationships" xmlns:p="http://schemas.openxmlformats.org/presentationml/2006/main">
  <p:tag name="SLIDO_ELEMENT" val="logo"/>
</p:tagLst>
</file>

<file path=ppt/tags/tag3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33.xml><?xml version="1.0" encoding="utf-8"?>
<p:tagLst xmlns:a="http://schemas.openxmlformats.org/drawingml/2006/main" xmlns:r="http://schemas.openxmlformats.org/officeDocument/2006/relationships" xmlns:p="http://schemas.openxmlformats.org/presentationml/2006/main">
  <p:tag name="SLIDO_ELEMENT" val="title"/>
</p:tagLst>
</file>

<file path=ppt/tags/tag3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5.xml><?xml version="1.0" encoding="utf-8"?>
<p:tagLst xmlns:a="http://schemas.openxmlformats.org/drawingml/2006/main" xmlns:r="http://schemas.openxmlformats.org/officeDocument/2006/relationships" xmlns:p="http://schemas.openxmlformats.org/presentationml/2006/main">
  <p:tag name="SLIDO_ELEMENT" val="dotty"/>
</p:tagLst>
</file>

<file path=ppt/tags/tag36.xml><?xml version="1.0" encoding="utf-8"?>
<p:tagLst xmlns:a="http://schemas.openxmlformats.org/drawingml/2006/main" xmlns:r="http://schemas.openxmlformats.org/officeDocument/2006/relationships" xmlns:p="http://schemas.openxmlformats.org/presentationml/2006/main">
  <p:tag name="SLIDO_ELEMENT" val="footer"/>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7.xml><?xml version="1.0" encoding="utf-8"?>
<p:tagLst xmlns:a="http://schemas.openxmlformats.org/drawingml/2006/main" xmlns:r="http://schemas.openxmlformats.org/officeDocument/2006/relationships" xmlns:p="http://schemas.openxmlformats.org/presentationml/2006/main">
  <p:tag name="SLIDO_ELEMENT" val="dotty"/>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TYPE" val="SlidoQ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CS97-01-Introduction" id="{210B9B29-AB9E-924E-AA9B-7F128FAF3927}" vid="{09E1065D-8B0A-544C-A88A-6469C31CE4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97-01-Introduction" id="{210B9B29-AB9E-924E-AA9B-7F128FAF3927}" vid="{FC1876A6-0D24-3A4C-B189-6F22255D0B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Yizhou_template</Template>
  <TotalTime>287</TotalTime>
  <Words>3429</Words>
  <Application>Microsoft Macintosh PowerPoint</Application>
  <PresentationFormat>Widescreen</PresentationFormat>
  <Paragraphs>836</Paragraphs>
  <Slides>126</Slides>
  <Notes>119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126</vt:i4>
      </vt:variant>
    </vt:vector>
  </HeadingPairs>
  <TitlesOfParts>
    <vt:vector size="135" baseType="lpstr">
      <vt:lpstr>Aptos</vt:lpstr>
      <vt:lpstr>Arial</vt:lpstr>
      <vt:lpstr>Calibri</vt:lpstr>
      <vt:lpstr>Calibri Light</vt:lpstr>
      <vt:lpstr>Cambria Math</vt:lpstr>
      <vt:lpstr>Karla</vt:lpstr>
      <vt:lpstr>Tahoma</vt:lpstr>
      <vt:lpstr>Clarity</vt:lpstr>
      <vt:lpstr>Office Theme</vt:lpstr>
      <vt:lpstr>CS97: INTRODUCTION TO DATA SCIENCE</vt:lpstr>
      <vt:lpstr>PowerPoint Presentation</vt:lpstr>
      <vt:lpstr>So far…</vt:lpstr>
      <vt:lpstr>Next</vt:lpstr>
      <vt:lpstr>How to learn these algorithms?</vt:lpstr>
      <vt:lpstr>Content</vt:lpstr>
      <vt:lpstr>Predicting a Variable </vt:lpstr>
      <vt:lpstr>Data</vt:lpstr>
      <vt:lpstr>Response vs. Predictor Variables</vt:lpstr>
      <vt:lpstr>Response vs. Predictor Variables</vt:lpstr>
      <vt:lpstr> Definition</vt:lpstr>
      <vt:lpstr>A typical flow to build and evaluate data science models</vt:lpstr>
      <vt:lpstr>PowerPoint Presentation</vt:lpstr>
      <vt:lpstr>Content</vt:lpstr>
      <vt:lpstr>Linear Models</vt:lpstr>
      <vt:lpstr>Linear Regression</vt:lpstr>
      <vt:lpstr>Example</vt:lpstr>
      <vt:lpstr>Model Estimation and Interpretation</vt:lpstr>
      <vt:lpstr>Estimate of the regression coefficients</vt:lpstr>
      <vt:lpstr>Estimate of the regression coefficients (cont)</vt:lpstr>
      <vt:lpstr>Estimate of the regression coefficients (cont) </vt:lpstr>
      <vt:lpstr>Estimate of the regression coefficients (cont) </vt:lpstr>
      <vt:lpstr>Question</vt:lpstr>
      <vt:lpstr>Estimate of the regression coefficients (cont) </vt:lpstr>
      <vt:lpstr>Estimate of the regression coefficients (cont) </vt:lpstr>
      <vt:lpstr>Exercise: Residual and Loss Calculation</vt:lpstr>
      <vt:lpstr>Exercise: Residual and Loss Calculation</vt:lpstr>
      <vt:lpstr>Estimate of the regression coefficients: brute force</vt:lpstr>
      <vt:lpstr>A better way?</vt:lpstr>
      <vt:lpstr>PowerPoint Presentation</vt:lpstr>
      <vt:lpstr>PowerPoint Presentation</vt:lpstr>
      <vt:lpstr>Growth Rate</vt:lpstr>
      <vt:lpstr>Back to optimization </vt:lpstr>
      <vt:lpstr>Estimate of the regression coefficients: exact method </vt:lpstr>
      <vt:lpstr>PowerPoint Presentation</vt:lpstr>
      <vt:lpstr>Estimate of the regression coefficients:  gradient descent </vt:lpstr>
      <vt:lpstr>Estimate of the regression coefficients:  gradient descent </vt:lpstr>
      <vt:lpstr>Estimate of the regression coefficients:  gradient descent </vt:lpstr>
      <vt:lpstr>Estimate of the regression coefficients:  gradient descent </vt:lpstr>
      <vt:lpstr>Batch Gradient Descent</vt:lpstr>
      <vt:lpstr>Stochastic Gradient Descent</vt:lpstr>
      <vt:lpstr>Gradient Descent: considerations</vt:lpstr>
      <vt:lpstr>Gradient Descent: considerations</vt:lpstr>
      <vt:lpstr>PowerPoint Presentation</vt:lpstr>
      <vt:lpstr>Model Estimation and Interpretation</vt:lpstr>
      <vt:lpstr>A Word on Probability &amp; Statistics</vt:lpstr>
      <vt:lpstr>Linear Regression Statistic</vt:lpstr>
      <vt:lpstr>Parameter Estimation: Story So Far </vt:lpstr>
      <vt:lpstr>Parameter Estimation: Story So Far </vt:lpstr>
      <vt:lpstr>Parameter Estimation: Story So Far </vt:lpstr>
      <vt:lpstr>Parameter Estimation: Story So Far </vt:lpstr>
      <vt:lpstr>Parameter Estimation: Story So Far </vt:lpstr>
      <vt:lpstr>Parameter Estimation: Story So Far </vt:lpstr>
      <vt:lpstr>Parameter Estimation: Story So Far </vt:lpstr>
      <vt:lpstr>Parameter Estimation: Story So Far </vt:lpstr>
      <vt:lpstr>Parameter Estimation: Story So Far </vt:lpstr>
      <vt:lpstr>Parameter Estimation: Story So Far </vt:lpstr>
      <vt:lpstr>Parameter Estimation: Story So Far </vt:lpstr>
      <vt:lpstr>Parameter Estimation: Story So Far </vt:lpstr>
      <vt:lpstr>(Empirical) Distribution of Estimtaor</vt:lpstr>
      <vt:lpstr>(Empirical) Distribution of Estimtaor</vt:lpstr>
      <vt:lpstr>(Empirical) Distribution of Estimtaor</vt:lpstr>
      <vt:lpstr>(Empirical) Distribution of Estimtaor</vt:lpstr>
      <vt:lpstr>(Empirical) Distribution of Estimtaor</vt:lpstr>
      <vt:lpstr>(Empirical) Distribution of Estimator</vt:lpstr>
      <vt:lpstr>Confidence intervals for the predictors estimates</vt:lpstr>
      <vt:lpstr>PowerPoint Presentation</vt:lpstr>
      <vt:lpstr>Interpretation of Predictors</vt:lpstr>
      <vt:lpstr>Model Estimation and Interpretation</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Confidence intervals for the predictors estimates: Standard Errors</vt:lpstr>
      <vt:lpstr>PowerPoint Presentation</vt:lpstr>
      <vt:lpstr> </vt:lpstr>
      <vt:lpstr> </vt:lpstr>
      <vt:lpstr> </vt:lpstr>
      <vt:lpstr> </vt:lpstr>
      <vt:lpstr> </vt:lpstr>
      <vt:lpstr> </vt:lpstr>
      <vt:lpstr> </vt:lpstr>
      <vt:lpstr> </vt:lpstr>
      <vt:lpstr> </vt:lpstr>
      <vt:lpstr> </vt:lpstr>
      <vt:lpstr>Confused?</vt:lpstr>
      <vt:lpstr>Nice Try!</vt:lpstr>
      <vt:lpstr>PowerPoint Presentation</vt:lpstr>
      <vt:lpstr>So far …</vt:lpstr>
      <vt:lpstr>Content</vt:lpstr>
      <vt:lpstr>Multiple Linear Regression </vt:lpstr>
      <vt:lpstr>Response vs. Predictor Variables</vt:lpstr>
      <vt:lpstr>Multilinear Models</vt:lpstr>
      <vt:lpstr>Multiple Linear Regression</vt:lpstr>
      <vt:lpstr>Multilinear Model, example </vt:lpstr>
      <vt:lpstr>Multilinear Model, An Example </vt:lpstr>
      <vt:lpstr>Multiple Linear Regression</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Content</vt:lpstr>
      <vt:lpstr>Predictors predictors predictors</vt:lpstr>
      <vt:lpstr>Polynomial Regression</vt:lpstr>
      <vt:lpstr>Polynomial Regression</vt:lpstr>
      <vt:lpstr>Polynomial Regression (cont)</vt:lpstr>
      <vt:lpstr>Polynomial Regression (cont)</vt:lpstr>
      <vt:lpstr>Polynomial Regression (cont)</vt:lpstr>
      <vt:lpstr>Polynomial Regression (cont)</vt:lpstr>
      <vt:lpstr>Polynomial Regression (cont)</vt:lpstr>
      <vt:lpstr>Polynomial Regression (cont)</vt:lpstr>
      <vt:lpstr>Overfitting</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Shichang Zhang</dc:creator>
  <cp:lastModifiedBy>Shichang Zhang</cp:lastModifiedBy>
  <cp:revision>5</cp:revision>
  <dcterms:created xsi:type="dcterms:W3CDTF">2024-06-20T06:10:55Z</dcterms:created>
  <dcterms:modified xsi:type="dcterms:W3CDTF">2024-06-25T05:05:41Z</dcterms:modified>
</cp:coreProperties>
</file>